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4"/>
    <p:sldMasterId id="214748367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5143500" cx="9144000"/>
  <p:notesSz cx="6858000" cy="9144000"/>
  <p:embeddedFontLst>
    <p:embeddedFont>
      <p:font typeface="Inter"/>
      <p:regular r:id="rId28"/>
      <p:bold r:id="rId29"/>
      <p:italic r:id="rId30"/>
      <p:boldItalic r:id="rId31"/>
    </p:embeddedFont>
    <p:embeddedFont>
      <p:font typeface="Tahoma"/>
      <p:bold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Inter-regular.fnt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Inter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Inter-boldItalic.fntdata"/><Relationship Id="rId30" Type="http://schemas.openxmlformats.org/officeDocument/2006/relationships/font" Target="fonts/Inter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schemas.openxmlformats.org/officeDocument/2006/relationships/font" Target="fonts/Tahoma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8b6ae3d159_0_9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Sarah to do initial intro and pass to interpreters</a:t>
            </a:r>
            <a:endParaRPr/>
          </a:p>
        </p:txBody>
      </p:sp>
      <p:sp>
        <p:nvSpPr>
          <p:cNvPr id="144" name="Google Shape;144;g38b6ae3d159_0_90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d5f104fecb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d5f104fecb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d617ad5d0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d617ad5d0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d617ad5d0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d617ad5d0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d517591890_1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3d517591890_1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d517591890_1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g3d517591890_1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3d517591890_1_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d517591890_1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g3d517591890_1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3d517591890_1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d5f104fecb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g3d5f104fecb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Remediation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d5f104fecb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g3d5f104fecb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Remediation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d5f104fecb_0_50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d5f104fecb_0_5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Transparency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Report from consultants  is 455 pages</a:t>
            </a:r>
            <a:endParaRPr/>
          </a:p>
        </p:txBody>
      </p:sp>
      <p:sp>
        <p:nvSpPr>
          <p:cNvPr id="285" name="Google Shape;285;g3d5f104fecb_0_50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8b6ae3d159_1_367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93" name="Google Shape;293;g38b6ae3d159_1_367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94" name="Google Shape;294;g38b6ae3d159_1_367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" name="Google Shape;295;g38b6ae3d159_1_367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38b6ae3d159_1_367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97" name="Google Shape;297;g38b6ae3d159_1_367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8b6ae3d159_0_388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1" name="Google Shape;151;g38b6ae3d159_0_388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52" name="Google Shape;152;g38b6ae3d159_0_388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g38b6ae3d159_0_388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38b6ae3d159_0_388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5" name="Google Shape;155;g38b6ae3d159_0_388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8b6ae3d159_1_380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06" name="Google Shape;306;g38b6ae3d159_1_380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07" name="Google Shape;307;g38b6ae3d159_1_380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g38b6ae3d159_1_38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g38b6ae3d159_1_380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0" name="Google Shape;310;g38b6ae3d159_1_380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8b6ae3d159_1_395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9" name="Google Shape;319;g38b6ae3d159_1_395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20" name="Google Shape;320;g38b6ae3d159_1_395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1" name="Google Shape;321;g38b6ae3d159_1_395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38b6ae3d159_1_395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23" name="Google Shape;323;g38b6ae3d159_1_395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8b6ae3d159_0_280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63" name="Google Shape;163;g38b6ae3d159_0_280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64" name="Google Shape;164;g38b6ae3d159_0_280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g38b6ae3d159_0_28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38b6ae3d159_0_280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67" name="Google Shape;167;g38b6ae3d159_0_280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8b6ae3d159_0_183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g38b6ae3d159_0_183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d617ad5d09_0_23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3d617ad5d09_0_23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d517591890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3d517591890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3d517591890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d617ad5d0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d617ad5d0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d5f104fec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g3d5f104fec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d5f104fecb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d5f104fecb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361156" y="1453357"/>
            <a:ext cx="38862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286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3241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28600" y="767556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28600" y="1087438"/>
            <a:ext cx="20202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322513" y="767556"/>
            <a:ext cx="2021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322513" y="1087438"/>
            <a:ext cx="20211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28600" y="717550"/>
            <a:ext cx="1504200" cy="23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154400" y="-125700"/>
            <a:ext cx="22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">
  <p:cSld name="BLANK_1_1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title"/>
          </p:nvPr>
        </p:nvSpPr>
        <p:spPr>
          <a:xfrm>
            <a:off x="284850" y="474875"/>
            <a:ext cx="4227300" cy="11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6000"/>
            </a:lvl1pPr>
            <a:lvl2pPr lvl="1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6000"/>
            </a:lvl2pPr>
            <a:lvl3pPr lvl="2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6000"/>
            </a:lvl3pPr>
            <a:lvl4pPr lvl="3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6000"/>
            </a:lvl4pPr>
            <a:lvl5pPr lvl="4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6000"/>
            </a:lvl5pPr>
            <a:lvl6pPr lvl="5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6000"/>
            </a:lvl6pPr>
            <a:lvl7pPr lvl="6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6000"/>
            </a:lvl7pPr>
            <a:lvl8pPr lvl="7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6000"/>
            </a:lvl8pPr>
            <a:lvl9pPr lvl="8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6000"/>
            </a:lvl9pPr>
          </a:lstStyle>
          <a:p/>
        </p:txBody>
      </p:sp>
      <p:sp>
        <p:nvSpPr>
          <p:cNvPr id="127" name="Google Shape;127;p25"/>
          <p:cNvSpPr txBox="1"/>
          <p:nvPr>
            <p:ph idx="12" type="sldNum"/>
          </p:nvPr>
        </p:nvSpPr>
        <p:spPr>
          <a:xfrm>
            <a:off x="8308150" y="4782126"/>
            <a:ext cx="548700" cy="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8" name="Google Shape;128;p25"/>
          <p:cNvSpPr txBox="1"/>
          <p:nvPr>
            <p:ph idx="2" type="title"/>
          </p:nvPr>
        </p:nvSpPr>
        <p:spPr>
          <a:xfrm>
            <a:off x="4629750" y="4778975"/>
            <a:ext cx="1328400" cy="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9" name="Google Shape;129;p25"/>
          <p:cNvSpPr txBox="1"/>
          <p:nvPr>
            <p:ph idx="3" type="title"/>
          </p:nvPr>
        </p:nvSpPr>
        <p:spPr>
          <a:xfrm>
            <a:off x="6086100" y="4778975"/>
            <a:ext cx="1328400" cy="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0" name="Google Shape;130;p25"/>
          <p:cNvSpPr txBox="1"/>
          <p:nvPr>
            <p:ph idx="1" type="body"/>
          </p:nvPr>
        </p:nvSpPr>
        <p:spPr>
          <a:xfrm>
            <a:off x="4629550" y="3479875"/>
            <a:ext cx="4227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82875" spcFirstLastPara="1" rIns="182875" wrap="square" tIns="914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6">
  <p:cSld name="BLANK_1_1_1_1_1_1_1_1_1_1_1_1_1_2_1_2_1_1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>
            <p:ph idx="1" type="subTitle"/>
          </p:nvPr>
        </p:nvSpPr>
        <p:spPr>
          <a:xfrm>
            <a:off x="3185700" y="3716975"/>
            <a:ext cx="1005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3" name="Google Shape;133;p26"/>
          <p:cNvSpPr txBox="1"/>
          <p:nvPr>
            <p:ph idx="2" type="subTitle"/>
          </p:nvPr>
        </p:nvSpPr>
        <p:spPr>
          <a:xfrm>
            <a:off x="1736388" y="2636275"/>
            <a:ext cx="1005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4" name="Google Shape;134;p26"/>
          <p:cNvSpPr txBox="1"/>
          <p:nvPr>
            <p:ph idx="3" type="subTitle"/>
          </p:nvPr>
        </p:nvSpPr>
        <p:spPr>
          <a:xfrm>
            <a:off x="288625" y="1555575"/>
            <a:ext cx="1005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ter"/>
              <a:buNone/>
              <a:defRPr sz="3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5" name="Google Shape;135;p26"/>
          <p:cNvSpPr txBox="1"/>
          <p:nvPr>
            <p:ph idx="4" type="body"/>
          </p:nvPr>
        </p:nvSpPr>
        <p:spPr>
          <a:xfrm>
            <a:off x="3187500" y="2635425"/>
            <a:ext cx="4227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6" name="Google Shape;136;p26"/>
          <p:cNvSpPr txBox="1"/>
          <p:nvPr>
            <p:ph idx="5" type="body"/>
          </p:nvPr>
        </p:nvSpPr>
        <p:spPr>
          <a:xfrm>
            <a:off x="4629750" y="3706771"/>
            <a:ext cx="4227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7" name="Google Shape;137;p26"/>
          <p:cNvSpPr txBox="1"/>
          <p:nvPr>
            <p:ph idx="12" type="sldNum"/>
          </p:nvPr>
        </p:nvSpPr>
        <p:spPr>
          <a:xfrm>
            <a:off x="8308150" y="4782126"/>
            <a:ext cx="548700" cy="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8" name="Google Shape;138;p26"/>
          <p:cNvSpPr txBox="1"/>
          <p:nvPr>
            <p:ph type="title"/>
          </p:nvPr>
        </p:nvSpPr>
        <p:spPr>
          <a:xfrm>
            <a:off x="283850" y="285900"/>
            <a:ext cx="5674200" cy="11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dk1"/>
                </a:solidFill>
              </a:defRPr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dk1"/>
                </a:solidFill>
              </a:defRPr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dk1"/>
                </a:solidFill>
              </a:defRPr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dk1"/>
                </a:solidFill>
              </a:defRPr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dk1"/>
                </a:solidFill>
              </a:defRPr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dk1"/>
                </a:solidFill>
              </a:defRPr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dk1"/>
                </a:solidFill>
              </a:defRPr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9" name="Google Shape;139;p26"/>
          <p:cNvSpPr txBox="1"/>
          <p:nvPr>
            <p:ph idx="6" type="body"/>
          </p:nvPr>
        </p:nvSpPr>
        <p:spPr>
          <a:xfrm>
            <a:off x="1736400" y="1553875"/>
            <a:ext cx="4227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0" name="Google Shape;140;p26"/>
          <p:cNvSpPr txBox="1"/>
          <p:nvPr>
            <p:ph idx="7" type="title"/>
          </p:nvPr>
        </p:nvSpPr>
        <p:spPr>
          <a:xfrm>
            <a:off x="4629750" y="4778975"/>
            <a:ext cx="1328400" cy="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1" name="Google Shape;141;p26"/>
          <p:cNvSpPr txBox="1"/>
          <p:nvPr>
            <p:ph idx="8" type="title"/>
          </p:nvPr>
        </p:nvSpPr>
        <p:spPr>
          <a:xfrm>
            <a:off x="6086100" y="4778975"/>
            <a:ext cx="1328400" cy="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jpg"/><Relationship Id="rId4" Type="http://schemas.openxmlformats.org/officeDocument/2006/relationships/image" Target="../media/image20.png"/><Relationship Id="rId5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7"/>
          <p:cNvSpPr txBox="1"/>
          <p:nvPr/>
        </p:nvSpPr>
        <p:spPr>
          <a:xfrm>
            <a:off x="515075" y="450975"/>
            <a:ext cx="8508300" cy="7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Panel #1:</a:t>
            </a:r>
            <a:r>
              <a:rPr lang="en" sz="2200"/>
              <a:t> Enforcement in EJ communities</a:t>
            </a:r>
            <a:endParaRPr sz="2200"/>
          </a:p>
          <a:p>
            <a:pPr indent="0" lvl="0" marL="0" marR="0" rtl="0" algn="ctr">
              <a:lnSpc>
                <a:spcPct val="108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Panel n.º 1:</a:t>
            </a:r>
            <a:r>
              <a:rPr lang="en" sz="2200"/>
              <a:t> Cumplimiento en las comunidades de justicia ambiental</a:t>
            </a:r>
            <a:endParaRPr sz="2200"/>
          </a:p>
        </p:txBody>
      </p:sp>
      <p:sp>
        <p:nvSpPr>
          <p:cNvPr id="147" name="Google Shape;147;p27"/>
          <p:cNvSpPr txBox="1"/>
          <p:nvPr/>
        </p:nvSpPr>
        <p:spPr>
          <a:xfrm>
            <a:off x="218875" y="3970505"/>
            <a:ext cx="8445300" cy="8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8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</a:rPr>
              <a:t>10th Annual LAEJN Enforcement Symposium</a:t>
            </a:r>
            <a:endParaRPr b="1" sz="22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8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</a:rPr>
              <a:t>April 15th, 2026</a:t>
            </a:r>
            <a:endParaRPr b="1" sz="2200">
              <a:solidFill>
                <a:schemeClr val="dk1"/>
              </a:solidFill>
            </a:endParaRPr>
          </a:p>
        </p:txBody>
      </p:sp>
      <p:pic>
        <p:nvPicPr>
          <p:cNvPr id="148" name="Google Shape;148;p27" title="Screenshot 2026-04-09 at 9.22.55 AM.png"/>
          <p:cNvPicPr preferRelativeResize="0"/>
          <p:nvPr/>
        </p:nvPicPr>
        <p:blipFill rotWithShape="1">
          <a:blip r:embed="rId3">
            <a:alphaModFix/>
          </a:blip>
          <a:srcRect b="4993" l="17109" r="13654" t="11227"/>
          <a:stretch/>
        </p:blipFill>
        <p:spPr>
          <a:xfrm>
            <a:off x="3418325" y="1474500"/>
            <a:ext cx="2307350" cy="227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6"/>
          <p:cNvSpPr txBox="1"/>
          <p:nvPr/>
        </p:nvSpPr>
        <p:spPr>
          <a:xfrm>
            <a:off x="7952450" y="4488900"/>
            <a:ext cx="901200" cy="3945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DTSC 2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p36" title="Patrick Intro Slide 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7550" y="152400"/>
            <a:ext cx="6451598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1555" y="152400"/>
            <a:ext cx="3600891" cy="4838697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7"/>
          <p:cNvSpPr txBox="1"/>
          <p:nvPr/>
        </p:nvSpPr>
        <p:spPr>
          <a:xfrm>
            <a:off x="7899850" y="4668300"/>
            <a:ext cx="1194900" cy="3228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Lincoln #2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8"/>
          <p:cNvSpPr txBox="1"/>
          <p:nvPr/>
        </p:nvSpPr>
        <p:spPr>
          <a:xfrm>
            <a:off x="7899850" y="4668300"/>
            <a:ext cx="1194900" cy="3228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Lincoln #3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7" name="Google Shape;23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7488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9"/>
          <p:cNvSpPr/>
          <p:nvPr/>
        </p:nvSpPr>
        <p:spPr>
          <a:xfrm>
            <a:off x="357759" y="360045"/>
            <a:ext cx="8428500" cy="442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4" name="Google Shape;244;p39"/>
          <p:cNvGrpSpPr/>
          <p:nvPr/>
        </p:nvGrpSpPr>
        <p:grpSpPr>
          <a:xfrm>
            <a:off x="1204919" y="241307"/>
            <a:ext cx="7581839" cy="4660937"/>
            <a:chOff x="515493" y="1057275"/>
            <a:chExt cx="9542906" cy="5657850"/>
          </a:xfrm>
        </p:grpSpPr>
        <p:sp>
          <p:nvSpPr>
            <p:cNvPr id="245" name="Google Shape;245;p39"/>
            <p:cNvSpPr/>
            <p:nvPr/>
          </p:nvSpPr>
          <p:spPr>
            <a:xfrm>
              <a:off x="9069704" y="1057275"/>
              <a:ext cx="988695" cy="5657850"/>
            </a:xfrm>
            <a:custGeom>
              <a:rect b="b" l="l" r="r" t="t"/>
              <a:pathLst>
                <a:path extrusionOk="0" h="5657850" w="988695">
                  <a:moveTo>
                    <a:pt x="988695" y="5657850"/>
                  </a:moveTo>
                  <a:lnTo>
                    <a:pt x="988695" y="0"/>
                  </a:lnTo>
                  <a:lnTo>
                    <a:pt x="0" y="0"/>
                  </a:lnTo>
                  <a:lnTo>
                    <a:pt x="0" y="5657850"/>
                  </a:lnTo>
                  <a:lnTo>
                    <a:pt x="988695" y="5657850"/>
                  </a:lnTo>
                  <a:close/>
                </a:path>
              </a:pathLst>
            </a:custGeom>
            <a:solidFill>
              <a:srgbClr val="13141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9"/>
            <p:cNvSpPr/>
            <p:nvPr/>
          </p:nvSpPr>
          <p:spPr>
            <a:xfrm>
              <a:off x="4522470" y="1580387"/>
              <a:ext cx="5012055" cy="4637405"/>
            </a:xfrm>
            <a:custGeom>
              <a:rect b="b" l="l" r="r" t="t"/>
              <a:pathLst>
                <a:path extrusionOk="0" h="4637405" w="5012055">
                  <a:moveTo>
                    <a:pt x="5012055" y="0"/>
                  </a:moveTo>
                  <a:lnTo>
                    <a:pt x="0" y="0"/>
                  </a:lnTo>
                  <a:lnTo>
                    <a:pt x="0" y="2717673"/>
                  </a:lnTo>
                  <a:lnTo>
                    <a:pt x="0" y="4612005"/>
                  </a:lnTo>
                  <a:lnTo>
                    <a:pt x="0" y="4637151"/>
                  </a:lnTo>
                  <a:lnTo>
                    <a:pt x="5012055" y="4637151"/>
                  </a:lnTo>
                  <a:lnTo>
                    <a:pt x="5012055" y="4612005"/>
                  </a:lnTo>
                  <a:lnTo>
                    <a:pt x="5012055" y="2717673"/>
                  </a:lnTo>
                  <a:lnTo>
                    <a:pt x="5012055" y="0"/>
                  </a:lnTo>
                  <a:close/>
                </a:path>
              </a:pathLst>
            </a:custGeom>
            <a:solidFill>
              <a:srgbClr val="F6F8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47" name="Google Shape;247;p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5493" y="1581149"/>
              <a:ext cx="4010786" cy="46466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p3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501133" y="1581149"/>
              <a:ext cx="5033393" cy="46405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p3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415147" y="6172200"/>
              <a:ext cx="1123378" cy="4381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0"/>
          <p:cNvSpPr/>
          <p:nvPr/>
        </p:nvSpPr>
        <p:spPr>
          <a:xfrm>
            <a:off x="0" y="0"/>
            <a:ext cx="1001268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1"/>
          <p:cNvSpPr/>
          <p:nvPr/>
        </p:nvSpPr>
        <p:spPr>
          <a:xfrm>
            <a:off x="439525" y="-282900"/>
            <a:ext cx="9144000" cy="5426393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341" l="0" r="0" t="-9330"/>
            </a:stretch>
          </a:blip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2"/>
          <p:cNvSpPr txBox="1"/>
          <p:nvPr>
            <p:ph type="title"/>
          </p:nvPr>
        </p:nvSpPr>
        <p:spPr>
          <a:xfrm>
            <a:off x="2765550" y="92575"/>
            <a:ext cx="3612900" cy="7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29225" lIns="29225" spcFirstLastPara="1" rIns="29225" wrap="square" tIns="292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2100"/>
              <a:t>Toxic Site - </a:t>
            </a:r>
            <a:r>
              <a:rPr b="1" lang="en" sz="2100"/>
              <a:t>Cudahy </a:t>
            </a:r>
            <a:endParaRPr b="1" sz="21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2100"/>
              <a:t>Sitio tóxico - Cudahy</a:t>
            </a:r>
            <a:endParaRPr b="1" sz="2100"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2100"/>
              <a:t>  </a:t>
            </a:r>
            <a:endParaRPr b="1" sz="2100"/>
          </a:p>
        </p:txBody>
      </p:sp>
      <p:sp>
        <p:nvSpPr>
          <p:cNvPr id="267" name="Google Shape;267;p42"/>
          <p:cNvSpPr txBox="1"/>
          <p:nvPr>
            <p:ph idx="12" type="sldNum"/>
          </p:nvPr>
        </p:nvSpPr>
        <p:spPr>
          <a:xfrm>
            <a:off x="8310750" y="5042226"/>
            <a:ext cx="548700" cy="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68" name="Google Shape;268;p42"/>
          <p:cNvCxnSpPr/>
          <p:nvPr/>
        </p:nvCxnSpPr>
        <p:spPr>
          <a:xfrm>
            <a:off x="212369" y="743552"/>
            <a:ext cx="5784900" cy="0"/>
          </a:xfrm>
          <a:prstGeom prst="straightConnector1">
            <a:avLst/>
          </a:prstGeom>
          <a:noFill/>
          <a:ln cap="flat" cmpd="sng" w="47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9" name="Google Shape;269;p42"/>
          <p:cNvCxnSpPr/>
          <p:nvPr/>
        </p:nvCxnSpPr>
        <p:spPr>
          <a:xfrm>
            <a:off x="247593" y="3306393"/>
            <a:ext cx="5784900" cy="0"/>
          </a:xfrm>
          <a:prstGeom prst="straightConnector1">
            <a:avLst/>
          </a:prstGeom>
          <a:noFill/>
          <a:ln cap="flat" cmpd="sng" w="47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70" name="Google Shape;27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2565" y="1073975"/>
            <a:ext cx="3967860" cy="3417900"/>
          </a:xfrm>
          <a:prstGeom prst="rect">
            <a:avLst/>
          </a:prstGeom>
          <a:solidFill>
            <a:srgbClr val="6AA84F"/>
          </a:solidFill>
          <a:ln>
            <a:noFill/>
          </a:ln>
        </p:spPr>
      </p:pic>
      <p:pic>
        <p:nvPicPr>
          <p:cNvPr id="271" name="Google Shape;271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64075" y="1073975"/>
            <a:ext cx="4179020" cy="3417900"/>
          </a:xfrm>
          <a:prstGeom prst="rect">
            <a:avLst/>
          </a:prstGeom>
          <a:solidFill>
            <a:srgbClr val="6AA84F"/>
          </a:solidFill>
          <a:ln>
            <a:noFill/>
          </a:ln>
        </p:spPr>
      </p:pic>
      <p:sp>
        <p:nvSpPr>
          <p:cNvPr id="272" name="Google Shape;272;p42"/>
          <p:cNvSpPr txBox="1"/>
          <p:nvPr/>
        </p:nvSpPr>
        <p:spPr>
          <a:xfrm>
            <a:off x="98650" y="4732925"/>
            <a:ext cx="952500" cy="3855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CAJ #2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3"/>
          <p:cNvSpPr txBox="1"/>
          <p:nvPr>
            <p:ph idx="12" type="sldNum"/>
          </p:nvPr>
        </p:nvSpPr>
        <p:spPr>
          <a:xfrm>
            <a:off x="8310750" y="5042226"/>
            <a:ext cx="548700" cy="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43"/>
          <p:cNvSpPr txBox="1"/>
          <p:nvPr>
            <p:ph idx="1" type="body"/>
          </p:nvPr>
        </p:nvSpPr>
        <p:spPr>
          <a:xfrm>
            <a:off x="225750" y="3531475"/>
            <a:ext cx="4227300" cy="11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chemeClr val="dk1"/>
                </a:solidFill>
              </a:rPr>
              <a:t>Toxic chemicals found were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Arsenic at 200 times the amount identified by the State as safe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Volatile Organic Compounds (VOC)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Lead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79" name="Google Shape;27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6600" y="80200"/>
            <a:ext cx="3669924" cy="503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29750" y="56292"/>
            <a:ext cx="3921199" cy="5068834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43"/>
          <p:cNvSpPr txBox="1"/>
          <p:nvPr/>
        </p:nvSpPr>
        <p:spPr>
          <a:xfrm>
            <a:off x="8550950" y="4803900"/>
            <a:ext cx="756300" cy="3396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CAJ #3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4"/>
          <p:cNvSpPr txBox="1"/>
          <p:nvPr>
            <p:ph type="title"/>
          </p:nvPr>
        </p:nvSpPr>
        <p:spPr>
          <a:xfrm>
            <a:off x="214388" y="273563"/>
            <a:ext cx="3952800" cy="4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Phase I and Phase II ESA Report</a:t>
            </a:r>
            <a:endParaRPr b="1" sz="2200"/>
          </a:p>
        </p:txBody>
      </p:sp>
      <p:pic>
        <p:nvPicPr>
          <p:cNvPr id="288" name="Google Shape;28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6512" y="870263"/>
            <a:ext cx="2924487" cy="3769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4" title="Screenshot 2026-04-13 00461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3500" y="691838"/>
            <a:ext cx="3069925" cy="3947763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4"/>
          <p:cNvSpPr txBox="1"/>
          <p:nvPr/>
        </p:nvSpPr>
        <p:spPr>
          <a:xfrm>
            <a:off x="8459143" y="4803900"/>
            <a:ext cx="756300" cy="3396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CAJ #4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5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sp>
        <p:nvSpPr>
          <p:cNvPr id="300" name="Google Shape;300;p45"/>
          <p:cNvSpPr txBox="1"/>
          <p:nvPr/>
        </p:nvSpPr>
        <p:spPr>
          <a:xfrm>
            <a:off x="648095" y="1014828"/>
            <a:ext cx="7744200" cy="3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Panel Discussion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Mesa redonda</a:t>
            </a:r>
            <a:endParaRPr sz="700"/>
          </a:p>
        </p:txBody>
      </p:sp>
      <p:grpSp>
        <p:nvGrpSpPr>
          <p:cNvPr id="301" name="Google Shape;301;p45"/>
          <p:cNvGrpSpPr/>
          <p:nvPr/>
        </p:nvGrpSpPr>
        <p:grpSpPr>
          <a:xfrm>
            <a:off x="2443234" y="2545422"/>
            <a:ext cx="4153948" cy="52673"/>
            <a:chOff x="1992249" y="176784"/>
            <a:chExt cx="11077194" cy="140462"/>
          </a:xfrm>
        </p:grpSpPr>
        <p:sp>
          <p:nvSpPr>
            <p:cNvPr id="302" name="Google Shape;302;p45"/>
            <p:cNvSpPr/>
            <p:nvPr/>
          </p:nvSpPr>
          <p:spPr>
            <a:xfrm>
              <a:off x="2008124" y="192659"/>
              <a:ext cx="11045444" cy="108712"/>
            </a:xfrm>
            <a:custGeom>
              <a:rect b="b" l="l" r="r" t="t"/>
              <a:pathLst>
                <a:path extrusionOk="0" h="108712" w="11045444">
                  <a:moveTo>
                    <a:pt x="0" y="0"/>
                  </a:moveTo>
                  <a:lnTo>
                    <a:pt x="11045444" y="0"/>
                  </a:lnTo>
                  <a:lnTo>
                    <a:pt x="11045444" y="108712"/>
                  </a:lnTo>
                  <a:lnTo>
                    <a:pt x="0" y="108712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</p:sp>
        <p:sp>
          <p:nvSpPr>
            <p:cNvPr id="303" name="Google Shape;303;p45"/>
            <p:cNvSpPr/>
            <p:nvPr/>
          </p:nvSpPr>
          <p:spPr>
            <a:xfrm>
              <a:off x="1992249" y="176784"/>
              <a:ext cx="11077194" cy="140462"/>
            </a:xfrm>
            <a:custGeom>
              <a:rect b="b" l="l" r="r" t="t"/>
              <a:pathLst>
                <a:path extrusionOk="0" h="140462" w="11077194">
                  <a:moveTo>
                    <a:pt x="15875" y="0"/>
                  </a:moveTo>
                  <a:lnTo>
                    <a:pt x="11061319" y="0"/>
                  </a:lnTo>
                  <a:cubicBezTo>
                    <a:pt x="11070082" y="0"/>
                    <a:pt x="11077194" y="7112"/>
                    <a:pt x="11077194" y="15875"/>
                  </a:cubicBezTo>
                  <a:lnTo>
                    <a:pt x="11077194" y="124587"/>
                  </a:lnTo>
                  <a:cubicBezTo>
                    <a:pt x="11077194" y="133350"/>
                    <a:pt x="11070082" y="140462"/>
                    <a:pt x="11061319" y="140462"/>
                  </a:cubicBezTo>
                  <a:lnTo>
                    <a:pt x="15875" y="140462"/>
                  </a:lnTo>
                  <a:cubicBezTo>
                    <a:pt x="7112" y="140462"/>
                    <a:pt x="0" y="133350"/>
                    <a:pt x="0" y="124587"/>
                  </a:cubicBezTo>
                  <a:lnTo>
                    <a:pt x="0" y="15875"/>
                  </a:lnTo>
                  <a:cubicBezTo>
                    <a:pt x="0" y="7112"/>
                    <a:pt x="7112" y="0"/>
                    <a:pt x="15875" y="0"/>
                  </a:cubicBezTo>
                  <a:moveTo>
                    <a:pt x="15875" y="31750"/>
                  </a:moveTo>
                  <a:lnTo>
                    <a:pt x="15875" y="15875"/>
                  </a:lnTo>
                  <a:lnTo>
                    <a:pt x="31750" y="15875"/>
                  </a:lnTo>
                  <a:lnTo>
                    <a:pt x="31750" y="124587"/>
                  </a:lnTo>
                  <a:lnTo>
                    <a:pt x="15875" y="124587"/>
                  </a:lnTo>
                  <a:lnTo>
                    <a:pt x="15875" y="108839"/>
                  </a:lnTo>
                  <a:lnTo>
                    <a:pt x="11061319" y="108839"/>
                  </a:lnTo>
                  <a:lnTo>
                    <a:pt x="11061319" y="124714"/>
                  </a:lnTo>
                  <a:lnTo>
                    <a:pt x="11045444" y="124714"/>
                  </a:lnTo>
                  <a:lnTo>
                    <a:pt x="11045444" y="15875"/>
                  </a:lnTo>
                  <a:lnTo>
                    <a:pt x="11061319" y="15875"/>
                  </a:lnTo>
                  <a:lnTo>
                    <a:pt x="11061319" y="31750"/>
                  </a:lnTo>
                  <a:lnTo>
                    <a:pt x="15875" y="31750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/>
          <p:nvPr/>
        </p:nvSpPr>
        <p:spPr>
          <a:xfrm>
            <a:off x="765750" y="556200"/>
            <a:ext cx="7626000" cy="47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Moderator Introduction/</a:t>
            </a:r>
            <a:r>
              <a:rPr b="1" lang="en"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Introducción de Moderador</a:t>
            </a:r>
            <a:endParaRPr sz="5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Tahoma"/>
                <a:ea typeface="Tahoma"/>
                <a:cs typeface="Tahoma"/>
                <a:sym typeface="Tahoma"/>
              </a:rPr>
              <a:t>Bryan Elder, </a:t>
            </a:r>
            <a:r>
              <a:rPr lang="en" sz="2000">
                <a:latin typeface="Tahoma"/>
                <a:ea typeface="Tahoma"/>
                <a:cs typeface="Tahoma"/>
                <a:sym typeface="Tahoma"/>
              </a:rPr>
              <a:t>Supervising Hazardous Substances Engineer in the Site Mitigation and Restoration Program at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000">
                <a:latin typeface="Tahoma"/>
                <a:ea typeface="Tahoma"/>
                <a:cs typeface="Tahoma"/>
                <a:sym typeface="Tahoma"/>
              </a:rPr>
              <a:t>the California Department of Toxic Substances Control.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2000"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latin typeface="Tahoma"/>
                <a:ea typeface="Tahoma"/>
                <a:cs typeface="Tahoma"/>
                <a:sym typeface="Tahoma"/>
              </a:rPr>
              <a:t>Ingeniero Supervisor de Sustancias Peligrosas en el Programa de Mitigación y Restauración de Sitios del Departamento de Control de Sustancias Tóxicas de California.</a:t>
            </a:r>
            <a:endParaRPr sz="2000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lnSpc>
                <a:spcPct val="1254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13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lnSpc>
                <a:spcPct val="113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  <a:p>
            <a:pPr indent="0" lvl="0" marL="0" marR="0" rtl="0" algn="just">
              <a:lnSpc>
                <a:spcPct val="1317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158" name="Google Shape;158;p28"/>
          <p:cNvGrpSpPr/>
          <p:nvPr/>
        </p:nvGrpSpPr>
        <p:grpSpPr>
          <a:xfrm>
            <a:off x="800066" y="2512289"/>
            <a:ext cx="7762928" cy="88049"/>
            <a:chOff x="2307082" y="184785"/>
            <a:chExt cx="12822808" cy="145415"/>
          </a:xfrm>
        </p:grpSpPr>
        <p:sp>
          <p:nvSpPr>
            <p:cNvPr id="159" name="Google Shape;159;p28"/>
            <p:cNvSpPr/>
            <p:nvPr/>
          </p:nvSpPr>
          <p:spPr>
            <a:xfrm>
              <a:off x="2322957" y="200660"/>
              <a:ext cx="12791058" cy="113665"/>
            </a:xfrm>
            <a:custGeom>
              <a:rect b="b" l="l" r="r" t="t"/>
              <a:pathLst>
                <a:path extrusionOk="0" h="113665" w="12791058">
                  <a:moveTo>
                    <a:pt x="0" y="0"/>
                  </a:moveTo>
                  <a:lnTo>
                    <a:pt x="12791058" y="0"/>
                  </a:lnTo>
                  <a:lnTo>
                    <a:pt x="12791058" y="113665"/>
                  </a:lnTo>
                  <a:lnTo>
                    <a:pt x="0" y="113665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</p:sp>
        <p:sp>
          <p:nvSpPr>
            <p:cNvPr id="160" name="Google Shape;160;p28"/>
            <p:cNvSpPr/>
            <p:nvPr/>
          </p:nvSpPr>
          <p:spPr>
            <a:xfrm>
              <a:off x="2307082" y="184785"/>
              <a:ext cx="12822808" cy="145415"/>
            </a:xfrm>
            <a:custGeom>
              <a:rect b="b" l="l" r="r" t="t"/>
              <a:pathLst>
                <a:path extrusionOk="0" h="145415" w="12822808">
                  <a:moveTo>
                    <a:pt x="15875" y="0"/>
                  </a:moveTo>
                  <a:lnTo>
                    <a:pt x="12806933" y="0"/>
                  </a:lnTo>
                  <a:cubicBezTo>
                    <a:pt x="12815697" y="0"/>
                    <a:pt x="12822808" y="7112"/>
                    <a:pt x="12822808" y="15875"/>
                  </a:cubicBezTo>
                  <a:lnTo>
                    <a:pt x="12822808" y="129540"/>
                  </a:lnTo>
                  <a:cubicBezTo>
                    <a:pt x="12822808" y="138303"/>
                    <a:pt x="12815697" y="145415"/>
                    <a:pt x="12806933" y="145415"/>
                  </a:cubicBezTo>
                  <a:lnTo>
                    <a:pt x="15875" y="145415"/>
                  </a:lnTo>
                  <a:cubicBezTo>
                    <a:pt x="7112" y="145415"/>
                    <a:pt x="0" y="138303"/>
                    <a:pt x="0" y="129540"/>
                  </a:cubicBezTo>
                  <a:lnTo>
                    <a:pt x="0" y="15875"/>
                  </a:lnTo>
                  <a:cubicBezTo>
                    <a:pt x="0" y="7112"/>
                    <a:pt x="7112" y="0"/>
                    <a:pt x="15875" y="0"/>
                  </a:cubicBezTo>
                  <a:moveTo>
                    <a:pt x="15875" y="31750"/>
                  </a:moveTo>
                  <a:lnTo>
                    <a:pt x="15875" y="15875"/>
                  </a:lnTo>
                  <a:lnTo>
                    <a:pt x="31750" y="15875"/>
                  </a:lnTo>
                  <a:lnTo>
                    <a:pt x="31750" y="129540"/>
                  </a:lnTo>
                  <a:lnTo>
                    <a:pt x="15875" y="129540"/>
                  </a:lnTo>
                  <a:lnTo>
                    <a:pt x="15875" y="113792"/>
                  </a:lnTo>
                  <a:lnTo>
                    <a:pt x="12806933" y="113792"/>
                  </a:lnTo>
                  <a:lnTo>
                    <a:pt x="12806933" y="129667"/>
                  </a:lnTo>
                  <a:lnTo>
                    <a:pt x="12791058" y="129667"/>
                  </a:lnTo>
                  <a:lnTo>
                    <a:pt x="12791058" y="15875"/>
                  </a:lnTo>
                  <a:lnTo>
                    <a:pt x="12806933" y="15875"/>
                  </a:lnTo>
                  <a:lnTo>
                    <a:pt x="12806933" y="31750"/>
                  </a:lnTo>
                  <a:lnTo>
                    <a:pt x="15875" y="31750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  <p:txBody>
            <a:bodyPr anchorCtr="0" anchor="ctr" bIns="73825" lIns="73825" spcFirstLastPara="1" rIns="73825" wrap="square" tIns="738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6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sp>
        <p:nvSpPr>
          <p:cNvPr id="313" name="Google Shape;313;p46"/>
          <p:cNvSpPr txBox="1"/>
          <p:nvPr/>
        </p:nvSpPr>
        <p:spPr>
          <a:xfrm>
            <a:off x="648095" y="1503674"/>
            <a:ext cx="7744200" cy="21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latin typeface="Tahoma"/>
                <a:ea typeface="Tahoma"/>
                <a:cs typeface="Tahoma"/>
                <a:sym typeface="Tahoma"/>
              </a:rPr>
              <a:t>Audience Question &amp; Answer</a:t>
            </a:r>
            <a:endParaRPr sz="2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9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latin typeface="Tahoma"/>
                <a:ea typeface="Tahoma"/>
                <a:cs typeface="Tahoma"/>
                <a:sym typeface="Tahoma"/>
              </a:rPr>
              <a:t>Preguntas y respuestas del público</a:t>
            </a:r>
            <a:endParaRPr b="0" i="0" sz="39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"/>
          </a:p>
        </p:txBody>
      </p:sp>
      <p:grpSp>
        <p:nvGrpSpPr>
          <p:cNvPr id="314" name="Google Shape;314;p46"/>
          <p:cNvGrpSpPr/>
          <p:nvPr/>
        </p:nvGrpSpPr>
        <p:grpSpPr>
          <a:xfrm>
            <a:off x="2443234" y="2545422"/>
            <a:ext cx="4153948" cy="52673"/>
            <a:chOff x="1992249" y="176784"/>
            <a:chExt cx="11077194" cy="140462"/>
          </a:xfrm>
        </p:grpSpPr>
        <p:sp>
          <p:nvSpPr>
            <p:cNvPr id="315" name="Google Shape;315;p46"/>
            <p:cNvSpPr/>
            <p:nvPr/>
          </p:nvSpPr>
          <p:spPr>
            <a:xfrm>
              <a:off x="2008124" y="192659"/>
              <a:ext cx="11045444" cy="108712"/>
            </a:xfrm>
            <a:custGeom>
              <a:rect b="b" l="l" r="r" t="t"/>
              <a:pathLst>
                <a:path extrusionOk="0" h="108712" w="11045444">
                  <a:moveTo>
                    <a:pt x="0" y="0"/>
                  </a:moveTo>
                  <a:lnTo>
                    <a:pt x="11045444" y="0"/>
                  </a:lnTo>
                  <a:lnTo>
                    <a:pt x="11045444" y="108712"/>
                  </a:lnTo>
                  <a:lnTo>
                    <a:pt x="0" y="108712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</p:sp>
        <p:sp>
          <p:nvSpPr>
            <p:cNvPr id="316" name="Google Shape;316;p46"/>
            <p:cNvSpPr/>
            <p:nvPr/>
          </p:nvSpPr>
          <p:spPr>
            <a:xfrm>
              <a:off x="1992249" y="176784"/>
              <a:ext cx="11077194" cy="140462"/>
            </a:xfrm>
            <a:custGeom>
              <a:rect b="b" l="l" r="r" t="t"/>
              <a:pathLst>
                <a:path extrusionOk="0" h="140462" w="11077194">
                  <a:moveTo>
                    <a:pt x="15875" y="0"/>
                  </a:moveTo>
                  <a:lnTo>
                    <a:pt x="11061319" y="0"/>
                  </a:lnTo>
                  <a:cubicBezTo>
                    <a:pt x="11070082" y="0"/>
                    <a:pt x="11077194" y="7112"/>
                    <a:pt x="11077194" y="15875"/>
                  </a:cubicBezTo>
                  <a:lnTo>
                    <a:pt x="11077194" y="124587"/>
                  </a:lnTo>
                  <a:cubicBezTo>
                    <a:pt x="11077194" y="133350"/>
                    <a:pt x="11070082" y="140462"/>
                    <a:pt x="11061319" y="140462"/>
                  </a:cubicBezTo>
                  <a:lnTo>
                    <a:pt x="15875" y="140462"/>
                  </a:lnTo>
                  <a:cubicBezTo>
                    <a:pt x="7112" y="140462"/>
                    <a:pt x="0" y="133350"/>
                    <a:pt x="0" y="124587"/>
                  </a:cubicBezTo>
                  <a:lnTo>
                    <a:pt x="0" y="15875"/>
                  </a:lnTo>
                  <a:cubicBezTo>
                    <a:pt x="0" y="7112"/>
                    <a:pt x="7112" y="0"/>
                    <a:pt x="15875" y="0"/>
                  </a:cubicBezTo>
                  <a:moveTo>
                    <a:pt x="15875" y="31750"/>
                  </a:moveTo>
                  <a:lnTo>
                    <a:pt x="15875" y="15875"/>
                  </a:lnTo>
                  <a:lnTo>
                    <a:pt x="31750" y="15875"/>
                  </a:lnTo>
                  <a:lnTo>
                    <a:pt x="31750" y="124587"/>
                  </a:lnTo>
                  <a:lnTo>
                    <a:pt x="15875" y="124587"/>
                  </a:lnTo>
                  <a:lnTo>
                    <a:pt x="15875" y="108839"/>
                  </a:lnTo>
                  <a:lnTo>
                    <a:pt x="11061319" y="108839"/>
                  </a:lnTo>
                  <a:lnTo>
                    <a:pt x="11061319" y="124714"/>
                  </a:lnTo>
                  <a:lnTo>
                    <a:pt x="11045444" y="124714"/>
                  </a:lnTo>
                  <a:lnTo>
                    <a:pt x="11045444" y="15875"/>
                  </a:lnTo>
                  <a:lnTo>
                    <a:pt x="11061319" y="15875"/>
                  </a:lnTo>
                  <a:lnTo>
                    <a:pt x="11061319" y="31750"/>
                  </a:lnTo>
                  <a:lnTo>
                    <a:pt x="15875" y="31750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7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sp>
        <p:nvSpPr>
          <p:cNvPr id="326" name="Google Shape;326;p47"/>
          <p:cNvSpPr txBox="1"/>
          <p:nvPr/>
        </p:nvSpPr>
        <p:spPr>
          <a:xfrm>
            <a:off x="648095" y="1014828"/>
            <a:ext cx="7744200" cy="3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Wrapping Up the Discussion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Concluir la discusión</a:t>
            </a:r>
            <a:endParaRPr sz="700"/>
          </a:p>
        </p:txBody>
      </p:sp>
      <p:grpSp>
        <p:nvGrpSpPr>
          <p:cNvPr id="327" name="Google Shape;327;p47"/>
          <p:cNvGrpSpPr/>
          <p:nvPr/>
        </p:nvGrpSpPr>
        <p:grpSpPr>
          <a:xfrm>
            <a:off x="2443234" y="2545422"/>
            <a:ext cx="4153948" cy="52673"/>
            <a:chOff x="1992249" y="176784"/>
            <a:chExt cx="11077194" cy="140462"/>
          </a:xfrm>
        </p:grpSpPr>
        <p:sp>
          <p:nvSpPr>
            <p:cNvPr id="328" name="Google Shape;328;p47"/>
            <p:cNvSpPr/>
            <p:nvPr/>
          </p:nvSpPr>
          <p:spPr>
            <a:xfrm>
              <a:off x="2008124" y="192659"/>
              <a:ext cx="11045444" cy="108712"/>
            </a:xfrm>
            <a:custGeom>
              <a:rect b="b" l="l" r="r" t="t"/>
              <a:pathLst>
                <a:path extrusionOk="0" h="108712" w="11045444">
                  <a:moveTo>
                    <a:pt x="0" y="0"/>
                  </a:moveTo>
                  <a:lnTo>
                    <a:pt x="11045444" y="0"/>
                  </a:lnTo>
                  <a:lnTo>
                    <a:pt x="11045444" y="108712"/>
                  </a:lnTo>
                  <a:lnTo>
                    <a:pt x="0" y="108712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</p:sp>
        <p:sp>
          <p:nvSpPr>
            <p:cNvPr id="329" name="Google Shape;329;p47"/>
            <p:cNvSpPr/>
            <p:nvPr/>
          </p:nvSpPr>
          <p:spPr>
            <a:xfrm>
              <a:off x="1992249" y="176784"/>
              <a:ext cx="11077194" cy="140462"/>
            </a:xfrm>
            <a:custGeom>
              <a:rect b="b" l="l" r="r" t="t"/>
              <a:pathLst>
                <a:path extrusionOk="0" h="140462" w="11077194">
                  <a:moveTo>
                    <a:pt x="15875" y="0"/>
                  </a:moveTo>
                  <a:lnTo>
                    <a:pt x="11061319" y="0"/>
                  </a:lnTo>
                  <a:cubicBezTo>
                    <a:pt x="11070082" y="0"/>
                    <a:pt x="11077194" y="7112"/>
                    <a:pt x="11077194" y="15875"/>
                  </a:cubicBezTo>
                  <a:lnTo>
                    <a:pt x="11077194" y="124587"/>
                  </a:lnTo>
                  <a:cubicBezTo>
                    <a:pt x="11077194" y="133350"/>
                    <a:pt x="11070082" y="140462"/>
                    <a:pt x="11061319" y="140462"/>
                  </a:cubicBezTo>
                  <a:lnTo>
                    <a:pt x="15875" y="140462"/>
                  </a:lnTo>
                  <a:cubicBezTo>
                    <a:pt x="7112" y="140462"/>
                    <a:pt x="0" y="133350"/>
                    <a:pt x="0" y="124587"/>
                  </a:cubicBezTo>
                  <a:lnTo>
                    <a:pt x="0" y="15875"/>
                  </a:lnTo>
                  <a:cubicBezTo>
                    <a:pt x="0" y="7112"/>
                    <a:pt x="7112" y="0"/>
                    <a:pt x="15875" y="0"/>
                  </a:cubicBezTo>
                  <a:moveTo>
                    <a:pt x="15875" y="31750"/>
                  </a:moveTo>
                  <a:lnTo>
                    <a:pt x="15875" y="15875"/>
                  </a:lnTo>
                  <a:lnTo>
                    <a:pt x="31750" y="15875"/>
                  </a:lnTo>
                  <a:lnTo>
                    <a:pt x="31750" y="124587"/>
                  </a:lnTo>
                  <a:lnTo>
                    <a:pt x="15875" y="124587"/>
                  </a:lnTo>
                  <a:lnTo>
                    <a:pt x="15875" y="108839"/>
                  </a:lnTo>
                  <a:lnTo>
                    <a:pt x="11061319" y="108839"/>
                  </a:lnTo>
                  <a:lnTo>
                    <a:pt x="11061319" y="124714"/>
                  </a:lnTo>
                  <a:lnTo>
                    <a:pt x="11045444" y="124714"/>
                  </a:lnTo>
                  <a:lnTo>
                    <a:pt x="11045444" y="15875"/>
                  </a:lnTo>
                  <a:lnTo>
                    <a:pt x="11061319" y="15875"/>
                  </a:lnTo>
                  <a:lnTo>
                    <a:pt x="11061319" y="31750"/>
                  </a:lnTo>
                  <a:lnTo>
                    <a:pt x="15875" y="31750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21" l="0" r="0" t="-9221"/>
            </a:stretch>
          </a:blipFill>
          <a:ln>
            <a:noFill/>
          </a:ln>
        </p:spPr>
      </p:sp>
      <p:sp>
        <p:nvSpPr>
          <p:cNvPr id="170" name="Google Shape;170;p29"/>
          <p:cNvSpPr txBox="1"/>
          <p:nvPr/>
        </p:nvSpPr>
        <p:spPr>
          <a:xfrm>
            <a:off x="648095" y="1014828"/>
            <a:ext cx="7744200" cy="3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Panel Overview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Tahoma"/>
                <a:ea typeface="Tahoma"/>
                <a:cs typeface="Tahoma"/>
                <a:sym typeface="Tahoma"/>
              </a:rPr>
              <a:t>Resumen del panel</a:t>
            </a:r>
            <a:endParaRPr sz="700"/>
          </a:p>
        </p:txBody>
      </p:sp>
      <p:grpSp>
        <p:nvGrpSpPr>
          <p:cNvPr id="171" name="Google Shape;171;p29"/>
          <p:cNvGrpSpPr/>
          <p:nvPr/>
        </p:nvGrpSpPr>
        <p:grpSpPr>
          <a:xfrm>
            <a:off x="2443234" y="2545422"/>
            <a:ext cx="4153948" cy="52673"/>
            <a:chOff x="1992249" y="176784"/>
            <a:chExt cx="11077194" cy="140462"/>
          </a:xfrm>
        </p:grpSpPr>
        <p:sp>
          <p:nvSpPr>
            <p:cNvPr id="172" name="Google Shape;172;p29"/>
            <p:cNvSpPr/>
            <p:nvPr/>
          </p:nvSpPr>
          <p:spPr>
            <a:xfrm>
              <a:off x="2008124" y="192659"/>
              <a:ext cx="11045444" cy="108712"/>
            </a:xfrm>
            <a:custGeom>
              <a:rect b="b" l="l" r="r" t="t"/>
              <a:pathLst>
                <a:path extrusionOk="0" h="108712" w="11045444">
                  <a:moveTo>
                    <a:pt x="0" y="0"/>
                  </a:moveTo>
                  <a:lnTo>
                    <a:pt x="11045444" y="0"/>
                  </a:lnTo>
                  <a:lnTo>
                    <a:pt x="11045444" y="108712"/>
                  </a:lnTo>
                  <a:lnTo>
                    <a:pt x="0" y="108712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</p:sp>
        <p:sp>
          <p:nvSpPr>
            <p:cNvPr id="173" name="Google Shape;173;p29"/>
            <p:cNvSpPr/>
            <p:nvPr/>
          </p:nvSpPr>
          <p:spPr>
            <a:xfrm>
              <a:off x="1992249" y="176784"/>
              <a:ext cx="11077194" cy="140462"/>
            </a:xfrm>
            <a:custGeom>
              <a:rect b="b" l="l" r="r" t="t"/>
              <a:pathLst>
                <a:path extrusionOk="0" h="140462" w="11077194">
                  <a:moveTo>
                    <a:pt x="15875" y="0"/>
                  </a:moveTo>
                  <a:lnTo>
                    <a:pt x="11061319" y="0"/>
                  </a:lnTo>
                  <a:cubicBezTo>
                    <a:pt x="11070082" y="0"/>
                    <a:pt x="11077194" y="7112"/>
                    <a:pt x="11077194" y="15875"/>
                  </a:cubicBezTo>
                  <a:lnTo>
                    <a:pt x="11077194" y="124587"/>
                  </a:lnTo>
                  <a:cubicBezTo>
                    <a:pt x="11077194" y="133350"/>
                    <a:pt x="11070082" y="140462"/>
                    <a:pt x="11061319" y="140462"/>
                  </a:cubicBezTo>
                  <a:lnTo>
                    <a:pt x="15875" y="140462"/>
                  </a:lnTo>
                  <a:cubicBezTo>
                    <a:pt x="7112" y="140462"/>
                    <a:pt x="0" y="133350"/>
                    <a:pt x="0" y="124587"/>
                  </a:cubicBezTo>
                  <a:lnTo>
                    <a:pt x="0" y="15875"/>
                  </a:lnTo>
                  <a:cubicBezTo>
                    <a:pt x="0" y="7112"/>
                    <a:pt x="7112" y="0"/>
                    <a:pt x="15875" y="0"/>
                  </a:cubicBezTo>
                  <a:moveTo>
                    <a:pt x="15875" y="31750"/>
                  </a:moveTo>
                  <a:lnTo>
                    <a:pt x="15875" y="15875"/>
                  </a:lnTo>
                  <a:lnTo>
                    <a:pt x="31750" y="15875"/>
                  </a:lnTo>
                  <a:lnTo>
                    <a:pt x="31750" y="124587"/>
                  </a:lnTo>
                  <a:lnTo>
                    <a:pt x="15875" y="124587"/>
                  </a:lnTo>
                  <a:lnTo>
                    <a:pt x="15875" y="108839"/>
                  </a:lnTo>
                  <a:lnTo>
                    <a:pt x="11061319" y="108839"/>
                  </a:lnTo>
                  <a:lnTo>
                    <a:pt x="11061319" y="124714"/>
                  </a:lnTo>
                  <a:lnTo>
                    <a:pt x="11045444" y="124714"/>
                  </a:lnTo>
                  <a:lnTo>
                    <a:pt x="11045444" y="15875"/>
                  </a:lnTo>
                  <a:lnTo>
                    <a:pt x="11061319" y="15875"/>
                  </a:lnTo>
                  <a:lnTo>
                    <a:pt x="11061319" y="31750"/>
                  </a:lnTo>
                  <a:lnTo>
                    <a:pt x="15875" y="31750"/>
                  </a:lnTo>
                  <a:close/>
                </a:path>
              </a:pathLst>
            </a:custGeom>
            <a:solidFill>
              <a:srgbClr val="00422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/>
          <p:nvPr/>
        </p:nvSpPr>
        <p:spPr>
          <a:xfrm>
            <a:off x="409950" y="1694050"/>
            <a:ext cx="8398800" cy="27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1">
                <a:latin typeface="Tahoma"/>
                <a:ea typeface="Tahoma"/>
                <a:cs typeface="Tahoma"/>
                <a:sym typeface="Tahoma"/>
              </a:rPr>
              <a:t>Dr. Jill Johnston,  UC Irvine Associate Professor in the Department of Environmental and Occupational Health - Profesora asociado de UC Irvine en el Departamento de Salud Ambiental y Ocupacional</a:t>
            </a:r>
            <a:endParaRPr b="1" sz="1501">
              <a:latin typeface="Tahoma"/>
              <a:ea typeface="Tahoma"/>
              <a:cs typeface="Tahoma"/>
              <a:sym typeface="Tahoma"/>
            </a:endParaRPr>
          </a:p>
          <a:p>
            <a:pPr indent="-323933" lvl="0" marL="45720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SzPts val="1501"/>
              <a:buFont typeface="Tahoma"/>
              <a:buChar char="●"/>
            </a:pPr>
            <a:r>
              <a:rPr lang="en" sz="1501">
                <a:latin typeface="Tahoma"/>
                <a:ea typeface="Tahoma"/>
                <a:cs typeface="Tahoma"/>
                <a:sym typeface="Tahoma"/>
              </a:rPr>
              <a:t>Discussing Methyl Bromide - Discutiendo el bromuro de metilo</a:t>
            </a:r>
            <a:endParaRPr sz="1501">
              <a:latin typeface="Tahoma"/>
              <a:ea typeface="Tahoma"/>
              <a:cs typeface="Tahoma"/>
              <a:sym typeface="Tahoma"/>
            </a:endParaRPr>
          </a:p>
          <a:p>
            <a:pPr indent="0" lvl="0" marL="45720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1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1">
                <a:latin typeface="Tahoma"/>
                <a:ea typeface="Tahoma"/>
                <a:cs typeface="Tahoma"/>
                <a:sym typeface="Tahoma"/>
              </a:rPr>
              <a:t>Michael Henry Hayden, </a:t>
            </a:r>
            <a:r>
              <a:rPr b="1" lang="en" sz="150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Founding member and president of the Lincoln Heights Community Coalition - Miembro fundador y presidente de la Coalición Comunitaria de Lincoln Heights</a:t>
            </a:r>
            <a:endParaRPr b="1" sz="1501">
              <a:latin typeface="Tahoma"/>
              <a:ea typeface="Tahoma"/>
              <a:cs typeface="Tahoma"/>
              <a:sym typeface="Tahoma"/>
            </a:endParaRPr>
          </a:p>
          <a:p>
            <a:pPr indent="-323933" lvl="0" marL="45720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SzPts val="1501"/>
              <a:buFont typeface="Tahoma"/>
              <a:buChar char="●"/>
            </a:pPr>
            <a:r>
              <a:rPr lang="en" sz="1501">
                <a:latin typeface="Tahoma"/>
                <a:ea typeface="Tahoma"/>
                <a:cs typeface="Tahoma"/>
                <a:sym typeface="Tahoma"/>
              </a:rPr>
              <a:t>Discussing Ongoing EJ Issues in Lincoln Heights - Discutiendo los problemas actuales de justicia ambiental en Lincoln Heights</a:t>
            </a:r>
            <a:endParaRPr b="1" sz="1501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9" name="Google Shape;179;p30"/>
          <p:cNvSpPr txBox="1"/>
          <p:nvPr/>
        </p:nvSpPr>
        <p:spPr>
          <a:xfrm>
            <a:off x="118050" y="355053"/>
            <a:ext cx="8982600" cy="1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97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Panel Introduction</a:t>
            </a:r>
            <a:endParaRPr b="1" sz="2997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997" u="none" cap="none" strike="noStrik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Introducción al panel</a:t>
            </a:r>
            <a:endParaRPr sz="662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 txBox="1"/>
          <p:nvPr/>
        </p:nvSpPr>
        <p:spPr>
          <a:xfrm>
            <a:off x="409950" y="1521925"/>
            <a:ext cx="8398800" cy="32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1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1">
                <a:latin typeface="Tahoma"/>
                <a:ea typeface="Tahoma"/>
                <a:cs typeface="Tahoma"/>
                <a:sym typeface="Tahoma"/>
              </a:rPr>
              <a:t>Susie De Santiago, Community Environmental Justice Advocate - Defensora comunitario de la justicia ambiental — Cudahy Alliance for Justice</a:t>
            </a:r>
            <a:endParaRPr b="1" sz="1501">
              <a:latin typeface="Tahoma"/>
              <a:ea typeface="Tahoma"/>
              <a:cs typeface="Tahoma"/>
              <a:sym typeface="Tahoma"/>
            </a:endParaRPr>
          </a:p>
          <a:p>
            <a:pPr indent="-323933" lvl="0" marL="45720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SzPts val="1501"/>
              <a:buFont typeface="Tahoma"/>
              <a:buChar char="●"/>
            </a:pPr>
            <a:r>
              <a:rPr lang="en" sz="1501">
                <a:latin typeface="Tahoma"/>
                <a:ea typeface="Tahoma"/>
                <a:cs typeface="Tahoma"/>
                <a:sym typeface="Tahoma"/>
              </a:rPr>
              <a:t>Discussing environmental justice issues in Cudahy</a:t>
            </a:r>
            <a:endParaRPr sz="1501">
              <a:latin typeface="Tahoma"/>
              <a:ea typeface="Tahoma"/>
              <a:cs typeface="Tahoma"/>
              <a:sym typeface="Tahoma"/>
            </a:endParaRPr>
          </a:p>
          <a:p>
            <a:pPr indent="-323933" lvl="0" marL="45720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SzPts val="1501"/>
              <a:buFont typeface="Tahoma"/>
              <a:buChar char="●"/>
            </a:pPr>
            <a:r>
              <a:rPr lang="en" sz="1501">
                <a:latin typeface="Tahoma"/>
                <a:ea typeface="Tahoma"/>
                <a:cs typeface="Tahoma"/>
                <a:sym typeface="Tahoma"/>
              </a:rPr>
              <a:t>Discutiendo los problemas de justicia ambiental en curso en Cudahy</a:t>
            </a:r>
            <a:endParaRPr sz="1501">
              <a:latin typeface="Tahoma"/>
              <a:ea typeface="Tahoma"/>
              <a:cs typeface="Tahoma"/>
              <a:sym typeface="Tahoma"/>
            </a:endParaRPr>
          </a:p>
          <a:p>
            <a:pPr indent="0" lvl="0" marL="45720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1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1">
                <a:latin typeface="Tahoma"/>
                <a:ea typeface="Tahoma"/>
                <a:cs typeface="Tahoma"/>
                <a:sym typeface="Tahoma"/>
              </a:rPr>
              <a:t>Patrick Hsieh, Supervising Environmental Scientist DTSC Criminal Investigations Department - Supervisor de Científicos Ambientales, Departamento de Investigaciones Criminales del DTSC</a:t>
            </a:r>
            <a:endParaRPr b="1" sz="1501">
              <a:latin typeface="Tahoma"/>
              <a:ea typeface="Tahoma"/>
              <a:cs typeface="Tahoma"/>
              <a:sym typeface="Tahoma"/>
            </a:endParaRPr>
          </a:p>
          <a:p>
            <a:pPr indent="-323933" lvl="0" marL="45720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SzPts val="1501"/>
              <a:buFont typeface="Tahoma"/>
              <a:buChar char="●"/>
            </a:pPr>
            <a:r>
              <a:rPr lang="en" sz="1501">
                <a:latin typeface="Tahoma"/>
                <a:ea typeface="Tahoma"/>
                <a:cs typeface="Tahoma"/>
                <a:sym typeface="Tahoma"/>
              </a:rPr>
              <a:t>Discussing the nexus between enforcement and environmental justice</a:t>
            </a:r>
            <a:endParaRPr sz="1501">
              <a:latin typeface="Tahoma"/>
              <a:ea typeface="Tahoma"/>
              <a:cs typeface="Tahoma"/>
              <a:sym typeface="Tahoma"/>
            </a:endParaRPr>
          </a:p>
          <a:p>
            <a:pPr indent="-323933" lvl="0" marL="45720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SzPts val="1501"/>
              <a:buFont typeface="Tahoma"/>
              <a:buChar char="●"/>
            </a:pPr>
            <a:r>
              <a:rPr lang="en" sz="1501">
                <a:latin typeface="Tahoma"/>
                <a:ea typeface="Tahoma"/>
                <a:cs typeface="Tahoma"/>
                <a:sym typeface="Tahoma"/>
              </a:rPr>
              <a:t>Discutiendo la conexión entre la aplicación de la ley y la justicia ambiental</a:t>
            </a:r>
            <a:endParaRPr sz="1501"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just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501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5" name="Google Shape;185;p31"/>
          <p:cNvSpPr txBox="1"/>
          <p:nvPr/>
        </p:nvSpPr>
        <p:spPr>
          <a:xfrm>
            <a:off x="118050" y="274728"/>
            <a:ext cx="8982600" cy="1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97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Panel Introduction</a:t>
            </a:r>
            <a:endParaRPr b="1" sz="2997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997" u="none" cap="none" strike="noStrik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Introducción al panel</a:t>
            </a:r>
            <a:endParaRPr sz="662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2"/>
          <p:cNvSpPr txBox="1"/>
          <p:nvPr/>
        </p:nvSpPr>
        <p:spPr>
          <a:xfrm>
            <a:off x="445023" y="3711706"/>
            <a:ext cx="37662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 fontScale="77500" lnSpcReduction="20000"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i="0" lang="en" sz="36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NEIGHBORHOOD OIL DRILLING</a:t>
            </a:r>
            <a:endParaRPr sz="1100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92" name="Google Shape;19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1642" y="321464"/>
            <a:ext cx="4458660" cy="319537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2"/>
          <p:cNvSpPr/>
          <p:nvPr/>
        </p:nvSpPr>
        <p:spPr>
          <a:xfrm>
            <a:off x="4211241" y="321469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28959" y="321469"/>
            <a:ext cx="3992158" cy="319537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2"/>
          <p:cNvSpPr txBox="1"/>
          <p:nvPr/>
        </p:nvSpPr>
        <p:spPr>
          <a:xfrm>
            <a:off x="6111680" y="4822031"/>
            <a:ext cx="3032400" cy="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Photo Credit: Sandy Navarro / LA Grit Media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2"/>
          <p:cNvSpPr txBox="1"/>
          <p:nvPr/>
        </p:nvSpPr>
        <p:spPr>
          <a:xfrm>
            <a:off x="4828959" y="3711706"/>
            <a:ext cx="41625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 fontScale="70000" lnSpcReduction="10000"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" sz="3600" u="non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EXTRACCIÓN DE PETRÓLEO EN ZONAS URBANAS</a:t>
            </a:r>
            <a:endParaRPr sz="3600" u="non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8" name="Google Shape;198;p32"/>
          <p:cNvSpPr txBox="1"/>
          <p:nvPr/>
        </p:nvSpPr>
        <p:spPr>
          <a:xfrm>
            <a:off x="117050" y="4706675"/>
            <a:ext cx="1491900" cy="3357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Johnston #1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8925" y="152399"/>
            <a:ext cx="6426149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3"/>
          <p:cNvSpPr txBox="1"/>
          <p:nvPr/>
        </p:nvSpPr>
        <p:spPr>
          <a:xfrm>
            <a:off x="7899850" y="4668300"/>
            <a:ext cx="1194900" cy="3228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Lincoln #1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4"/>
          <p:cNvSpPr txBox="1"/>
          <p:nvPr>
            <p:ph idx="12" type="sldNum"/>
          </p:nvPr>
        </p:nvSpPr>
        <p:spPr>
          <a:xfrm>
            <a:off x="8310750" y="5042226"/>
            <a:ext cx="548700" cy="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0" name="Google Shape;210;p34"/>
          <p:cNvSpPr txBox="1"/>
          <p:nvPr/>
        </p:nvSpPr>
        <p:spPr>
          <a:xfrm>
            <a:off x="550875" y="998175"/>
            <a:ext cx="4492200" cy="16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n" sz="2200">
                <a:solidFill>
                  <a:schemeClr val="dk1"/>
                </a:solidFill>
              </a:rPr>
              <a:t>Susie de Santiago</a:t>
            </a:r>
            <a:endParaRPr b="1" sz="2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n" sz="2200">
                <a:solidFill>
                  <a:schemeClr val="dk1"/>
                </a:solidFill>
              </a:rPr>
              <a:t>Cudahy Alliance For Justice</a:t>
            </a:r>
            <a:endParaRPr b="1" sz="2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n" sz="2200">
                <a:solidFill>
                  <a:schemeClr val="dk1"/>
                </a:solidFill>
              </a:rPr>
              <a:t>Cudahy Youth Foundation</a:t>
            </a:r>
            <a:endParaRPr b="1" sz="2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n" sz="2200">
                <a:solidFill>
                  <a:schemeClr val="dk1"/>
                </a:solidFill>
              </a:rPr>
              <a:t>Community Advocate / Organizer</a:t>
            </a:r>
            <a:endParaRPr b="1" sz="2200">
              <a:solidFill>
                <a:schemeClr val="dk1"/>
              </a:solidFill>
            </a:endParaRPr>
          </a:p>
        </p:txBody>
      </p:sp>
      <p:pic>
        <p:nvPicPr>
          <p:cNvPr id="211" name="Google Shape;211;p34" title="Screenshot 2026-02-25 at 8.13.07 AM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0862" y="369425"/>
            <a:ext cx="2388762" cy="2399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4"/>
          <p:cNvPicPr preferRelativeResize="0"/>
          <p:nvPr/>
        </p:nvPicPr>
        <p:blipFill rotWithShape="1">
          <a:blip r:embed="rId4">
            <a:alphaModFix/>
          </a:blip>
          <a:srcRect b="3654" l="3829" r="3672" t="6117"/>
          <a:stretch/>
        </p:blipFill>
        <p:spPr>
          <a:xfrm>
            <a:off x="2511631" y="2707638"/>
            <a:ext cx="3577213" cy="218422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4"/>
          <p:cNvSpPr txBox="1"/>
          <p:nvPr/>
        </p:nvSpPr>
        <p:spPr>
          <a:xfrm>
            <a:off x="8108850" y="4656725"/>
            <a:ext cx="952500" cy="3855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CAJ #1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5"/>
          <p:cNvSpPr txBox="1"/>
          <p:nvPr/>
        </p:nvSpPr>
        <p:spPr>
          <a:xfrm>
            <a:off x="8142023" y="4607846"/>
            <a:ext cx="13425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highlight>
                  <a:srgbClr val="00FF00"/>
                </a:highlight>
                <a:latin typeface="Calibri"/>
                <a:ea typeface="Calibri"/>
                <a:cs typeface="Calibri"/>
                <a:sym typeface="Calibri"/>
              </a:rPr>
              <a:t>DTSC 1</a:t>
            </a:r>
            <a:endParaRPr sz="1600">
              <a:solidFill>
                <a:schemeClr val="dk1"/>
              </a:solidFill>
              <a:highlight>
                <a:srgbClr val="00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1763" y="152400"/>
            <a:ext cx="6440478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