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y="5143500" cx="9144000"/>
  <p:notesSz cx="6858000" cy="9144000"/>
  <p:embeddedFontLst>
    <p:embeddedFont>
      <p:font typeface="Tahoma"/>
      <p:bold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6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font" Target="fonts/Tahoma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8b6ae3d159_0_90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Sarah to do initial intro and pass to interpreters</a:t>
            </a:r>
            <a:endParaRPr/>
          </a:p>
        </p:txBody>
      </p:sp>
      <p:sp>
        <p:nvSpPr>
          <p:cNvPr id="127" name="Google Shape;127;g38b6ae3d159_0_90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8b6ae3d159_0_462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15" name="Google Shape;215;g38b6ae3d159_0_462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16" name="Google Shape;216;g38b6ae3d159_0_462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g38b6ae3d159_0_462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38b6ae3d159_0_462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19" name="Google Shape;219;g38b6ae3d159_0_462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8b6ae3d159_0_473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6" name="Google Shape;226;g38b6ae3d159_0_473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27" name="Google Shape;227;g38b6ae3d159_0_473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g38b6ae3d159_0_473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g38b6ae3d159_0_473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0" name="Google Shape;230;g38b6ae3d159_0_473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8b6ae3d159_0_401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7" name="Google Shape;237;g38b6ae3d159_0_401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38" name="Google Shape;238;g38b6ae3d159_0_401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g38b6ae3d159_0_401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38b6ae3d159_0_401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41" name="Google Shape;241;g38b6ae3d159_0_401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8b6ae3d159_0_484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47" name="Google Shape;247;g38b6ae3d159_0_484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48" name="Google Shape;248;g38b6ae3d159_0_484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g38b6ae3d159_0_484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g38b6ae3d159_0_484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1" name="Google Shape;251;g38b6ae3d159_0_484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8b6ae3d159_0_494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8" name="Google Shape;258;g38b6ae3d159_0_494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59" name="Google Shape;259;g38b6ae3d159_0_494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g38b6ae3d159_0_494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38b6ae3d159_0_494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62" name="Google Shape;262;g38b6ae3d159_0_494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8b6ae3d159_0_537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69" name="Google Shape;269;g38b6ae3d159_0_537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70" name="Google Shape;270;g38b6ae3d159_0_537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g38b6ae3d159_0_537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g38b6ae3d159_0_537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3" name="Google Shape;273;g38b6ae3d159_0_537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8b6ae3d159_1_2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g38b6ae3d159_1_2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8b6ae3d159_1_2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4" name="Google Shape;294;g38b6ae3d159_1_2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g38b6ae3d159_1_2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8b6ae3d159_1_2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g38b6ae3d159_1_2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8b6ae3d159_1_3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8b6ae3d159_1_3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8b6ae3d159_0_388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34" name="Google Shape;134;g38b6ae3d159_0_388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35" name="Google Shape;135;g38b6ae3d159_0_388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g38b6ae3d159_0_388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1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Raffa Chávez currently serves as Community Outreach and Language Access Manager at CalRecycle. His role as a community advocate connects him directly with frontline communities across California. With a focus on environmental justice and health equity for disadvantaged communities, he works collaboratively with community-based organizations and members to provide attention to issues, resource information, presentations, education, and participation in conversations with local people. Prior to CalRecycle, Raffa served as a governor appointee/Communications Manager at the Office of the Governor, CalVolunteers, and as the Save Our Water Campaign and Community Outreach Manager at the Department of Water Resources.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Raffa Chávez actualmente presta servicio como el gerente de alcance comunitario y acceso lingüístico en CalRecycle. En este papel él se relaciona directamente con las comunidades de primera línea a través de California. Con un enfoque en la justicia ambiental y la equidad a la salud para comunidades desfavorecidas, él trabaja colaborativamente con miembros y organizaciones con base en la comunidad para proporcionar atención a temas de preocupación, información de recursos, presentaciones, educación, y participación en conversaciones con la gente local. Antes de CalRecycle, Raffa prestó servicio como gerente de comunicaciones en la Oficina del Gobernador, CalVolunteers, y como gerente de alcance comunitario y la campaña Ahorra Nuestra Agua en el Departamento de Recursos Hídricos.      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38b6ae3d159_0_388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38" name="Google Shape;138;g38b6ae3d159_0_388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8b6ae3d159_1_3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8b6ae3d159_1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8b6ae3d159_1_367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25" name="Google Shape;325;g38b6ae3d159_1_367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26" name="Google Shape;326;g38b6ae3d159_1_367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7" name="Google Shape;327;g38b6ae3d159_1_367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g38b6ae3d159_1_367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29" name="Google Shape;329;g38b6ae3d159_1_367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8b6ae3d159_1_380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38" name="Google Shape;338;g38b6ae3d159_1_380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39" name="Google Shape;339;g38b6ae3d159_1_380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0" name="Google Shape;340;g38b6ae3d159_1_380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g38b6ae3d159_1_380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42" name="Google Shape;342;g38b6ae3d159_1_380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8b6ae3d159_1_395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1" name="Google Shape;351;g38b6ae3d159_1_395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52" name="Google Shape;352;g38b6ae3d159_1_395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3" name="Google Shape;353;g38b6ae3d159_1_395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g38b6ae3d159_1_395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5" name="Google Shape;355;g38b6ae3d159_1_395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8b6ae3d159_0_280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46" name="Google Shape;146;g38b6ae3d159_0_280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47" name="Google Shape;147;g38b6ae3d159_0_280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g38b6ae3d159_0_280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38b6ae3d159_0_280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0" name="Google Shape;150;g38b6ae3d159_0_280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8b6ae3d159_0_183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Sarah to do initial intro and pass to interpreters</a:t>
            </a:r>
            <a:endParaRPr/>
          </a:p>
        </p:txBody>
      </p:sp>
      <p:sp>
        <p:nvSpPr>
          <p:cNvPr id="159" name="Google Shape;159;g38b6ae3d159_0_183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8b6ae3d159_28_15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Sarah to do initial intro and pass to interpreters</a:t>
            </a:r>
            <a:endParaRPr/>
          </a:p>
        </p:txBody>
      </p:sp>
      <p:sp>
        <p:nvSpPr>
          <p:cNvPr id="165" name="Google Shape;165;g38b6ae3d159_28_15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8b6ae3d159_0_504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1" name="Google Shape;171;g38b6ae3d159_0_504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72" name="Google Shape;172;g38b6ae3d159_0_504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g38b6ae3d159_0_504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38b6ae3d159_0_504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5" name="Google Shape;175;g38b6ae3d159_0_504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8b6ae3d159_0_418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2" name="Google Shape;182;g38b6ae3d159_0_418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83" name="Google Shape;183;g38b6ae3d159_0_418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g38b6ae3d159_0_418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g38b6ae3d159_0_418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6" name="Google Shape;186;g38b6ae3d159_0_418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8b6ae3d159_0_440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93" name="Google Shape;193;g38b6ae3d159_0_440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94" name="Google Shape;194;g38b6ae3d159_0_440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g38b6ae3d159_0_440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38b6ae3d159_0_440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97" name="Google Shape;197;g38b6ae3d159_0_440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8b6ae3d159_0_451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04" name="Google Shape;204;g38b6ae3d159_0_451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05" name="Google Shape;205;g38b6ae3d159_0_451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g38b6ae3d159_0_451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38b6ae3d159_0_451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08" name="Google Shape;208;g38b6ae3d159_0_451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361156" y="1453357"/>
            <a:ext cx="38862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286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3241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28600" y="767556"/>
            <a:ext cx="2020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28600" y="1087438"/>
            <a:ext cx="20202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322513" y="767556"/>
            <a:ext cx="2021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322513" y="1087438"/>
            <a:ext cx="20211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28600" y="717550"/>
            <a:ext cx="1504200" cy="23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896144" y="2683669"/>
            <a:ext cx="2743200" cy="4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154400" y="-125700"/>
            <a:ext cx="22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Relationship Id="rId4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Relationship Id="rId4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Relationship Id="rId4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g"/><Relationship Id="rId4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Relationship Id="rId4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/>
        </p:nvSpPr>
        <p:spPr>
          <a:xfrm>
            <a:off x="515075" y="450977"/>
            <a:ext cx="7866600" cy="7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Panel #2:</a:t>
            </a:r>
            <a:r>
              <a:rPr lang="en" sz="2200"/>
              <a:t> Successes in EJ Enforcement</a:t>
            </a:r>
            <a:endParaRPr sz="2200"/>
          </a:p>
          <a:p>
            <a:pPr indent="0" lvl="0" marL="0" marR="0" rtl="0" algn="ctr">
              <a:lnSpc>
                <a:spcPct val="108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Panel n.º 2:</a:t>
            </a:r>
            <a:r>
              <a:rPr lang="en" sz="2200"/>
              <a:t> Éxitos en la aplicación de la justicia ambiental</a:t>
            </a:r>
            <a:endParaRPr sz="2200"/>
          </a:p>
        </p:txBody>
      </p:sp>
      <p:sp>
        <p:nvSpPr>
          <p:cNvPr id="130" name="Google Shape;130;p25"/>
          <p:cNvSpPr txBox="1"/>
          <p:nvPr/>
        </p:nvSpPr>
        <p:spPr>
          <a:xfrm>
            <a:off x="225725" y="4073530"/>
            <a:ext cx="8445300" cy="8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8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</a:rPr>
              <a:t>10th Annual LAEJN Enforcement Symposium</a:t>
            </a:r>
            <a:endParaRPr b="1" sz="22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8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</a:rPr>
              <a:t>April 15th, 2026</a:t>
            </a:r>
            <a:endParaRPr b="1" sz="2200">
              <a:solidFill>
                <a:schemeClr val="dk1"/>
              </a:solidFill>
            </a:endParaRPr>
          </a:p>
        </p:txBody>
      </p:sp>
      <p:pic>
        <p:nvPicPr>
          <p:cNvPr id="131" name="Google Shape;131;p25" title="Screenshot 2026-04-09 at 9.22.55 AM.png"/>
          <p:cNvPicPr preferRelativeResize="0"/>
          <p:nvPr/>
        </p:nvPicPr>
        <p:blipFill rotWithShape="1">
          <a:blip r:embed="rId3">
            <a:alphaModFix/>
          </a:blip>
          <a:srcRect b="4993" l="17109" r="13654" t="11227"/>
          <a:stretch/>
        </p:blipFill>
        <p:spPr>
          <a:xfrm>
            <a:off x="3337450" y="1474500"/>
            <a:ext cx="2307350" cy="227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4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pic>
        <p:nvPicPr>
          <p:cNvPr id="222" name="Google Shape;222;p34" title="Screenshot 2026-04-09 at 9.44.09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1689725"/>
            <a:ext cx="9144000" cy="683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4"/>
          <p:cNvSpPr txBox="1"/>
          <p:nvPr/>
        </p:nvSpPr>
        <p:spPr>
          <a:xfrm>
            <a:off x="7567625" y="4628450"/>
            <a:ext cx="17646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highlight>
                  <a:srgbClr val="FFFF00"/>
                </a:highlight>
              </a:rPr>
              <a:t>AllenCo</a:t>
            </a:r>
            <a:r>
              <a:rPr lang="en" sz="1900">
                <a:solidFill>
                  <a:schemeClr val="dk1"/>
                </a:solidFill>
                <a:highlight>
                  <a:srgbClr val="FFFF00"/>
                </a:highlight>
              </a:rPr>
              <a:t>. #5</a:t>
            </a:r>
            <a:endParaRPr sz="190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5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pic>
        <p:nvPicPr>
          <p:cNvPr id="233" name="Google Shape;233;p35" title="Screenshot 2026-04-09 at 9.44.34 AM.png"/>
          <p:cNvPicPr preferRelativeResize="0"/>
          <p:nvPr/>
        </p:nvPicPr>
        <p:blipFill rotWithShape="1">
          <a:blip r:embed="rId4">
            <a:alphaModFix/>
          </a:blip>
          <a:srcRect b="2603" l="0" r="0" t="10350"/>
          <a:stretch/>
        </p:blipFill>
        <p:spPr>
          <a:xfrm>
            <a:off x="0" y="-150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5"/>
          <p:cNvSpPr txBox="1"/>
          <p:nvPr/>
        </p:nvSpPr>
        <p:spPr>
          <a:xfrm>
            <a:off x="7567625" y="4628450"/>
            <a:ext cx="17646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highlight>
                  <a:srgbClr val="FFFF00"/>
                </a:highlight>
              </a:rPr>
              <a:t>AllenCo</a:t>
            </a:r>
            <a:r>
              <a:rPr lang="en" sz="1900">
                <a:solidFill>
                  <a:schemeClr val="dk1"/>
                </a:solidFill>
                <a:highlight>
                  <a:srgbClr val="FFFF00"/>
                </a:highlight>
              </a:rPr>
              <a:t>. #6</a:t>
            </a:r>
            <a:endParaRPr sz="190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6"/>
          <p:cNvSpPr txBox="1"/>
          <p:nvPr/>
        </p:nvSpPr>
        <p:spPr>
          <a:xfrm>
            <a:off x="7567625" y="4628450"/>
            <a:ext cx="17646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highlight>
                  <a:srgbClr val="00FFFF"/>
                </a:highlight>
              </a:rPr>
              <a:t>Atlas #1</a:t>
            </a:r>
            <a:endParaRPr sz="1900">
              <a:solidFill>
                <a:schemeClr val="dk1"/>
              </a:solidFill>
              <a:highlight>
                <a:srgbClr val="00FFFF"/>
              </a:highlight>
            </a:endParaRPr>
          </a:p>
        </p:txBody>
      </p:sp>
      <p:pic>
        <p:nvPicPr>
          <p:cNvPr id="244" name="Google Shape;244;p36" title="Screenshot 2026-04-09 at 9.45.56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1600" y="194612"/>
            <a:ext cx="4611074" cy="4699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7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pic>
        <p:nvPicPr>
          <p:cNvPr id="254" name="Google Shape;254;p37" title="Screenshot 2026-04-09 at 9.46.41 AM.png"/>
          <p:cNvPicPr preferRelativeResize="0"/>
          <p:nvPr/>
        </p:nvPicPr>
        <p:blipFill rotWithShape="1">
          <a:blip r:embed="rId4">
            <a:alphaModFix/>
          </a:blip>
          <a:srcRect b="0" l="0" r="0" t="1313"/>
          <a:stretch/>
        </p:blipFill>
        <p:spPr>
          <a:xfrm>
            <a:off x="0" y="-639650"/>
            <a:ext cx="9143998" cy="6796874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7"/>
          <p:cNvSpPr txBox="1"/>
          <p:nvPr/>
        </p:nvSpPr>
        <p:spPr>
          <a:xfrm>
            <a:off x="7567625" y="4628450"/>
            <a:ext cx="17646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highlight>
                  <a:srgbClr val="00FFFF"/>
                </a:highlight>
              </a:rPr>
              <a:t>Atlas #2</a:t>
            </a:r>
            <a:endParaRPr sz="1900">
              <a:solidFill>
                <a:schemeClr val="dk1"/>
              </a:solidFill>
              <a:highlight>
                <a:srgbClr val="00FFFF"/>
              </a:highligh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8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pic>
        <p:nvPicPr>
          <p:cNvPr id="265" name="Google Shape;265;p38" title="Screenshot 2026-04-09 at 9.47.37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342724"/>
            <a:ext cx="9144000" cy="5475016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8"/>
          <p:cNvSpPr txBox="1"/>
          <p:nvPr/>
        </p:nvSpPr>
        <p:spPr>
          <a:xfrm>
            <a:off x="7567625" y="4628450"/>
            <a:ext cx="17646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highlight>
                  <a:srgbClr val="00FFFF"/>
                </a:highlight>
              </a:rPr>
              <a:t>Atlas #3</a:t>
            </a:r>
            <a:endParaRPr sz="1900">
              <a:solidFill>
                <a:schemeClr val="dk1"/>
              </a:solidFill>
              <a:highlight>
                <a:srgbClr val="00FFFF"/>
              </a:highligh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9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pic>
        <p:nvPicPr>
          <p:cNvPr id="276" name="Google Shape;276;p39" title="Screenshot 2026-04-09 at 9.48.37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175"/>
            <a:ext cx="9601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9"/>
          <p:cNvSpPr txBox="1"/>
          <p:nvPr/>
        </p:nvSpPr>
        <p:spPr>
          <a:xfrm>
            <a:off x="7241175" y="264475"/>
            <a:ext cx="17646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highlight>
                  <a:srgbClr val="00FFFF"/>
                </a:highlight>
              </a:rPr>
              <a:t>Atlas #4</a:t>
            </a:r>
            <a:endParaRPr sz="1900">
              <a:solidFill>
                <a:schemeClr val="dk1"/>
              </a:solidFill>
              <a:highlight>
                <a:srgbClr val="00FFFF"/>
              </a:highligh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0849" y="656080"/>
            <a:ext cx="5822300" cy="4360911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0"/>
          <p:cNvSpPr txBox="1"/>
          <p:nvPr/>
        </p:nvSpPr>
        <p:spPr>
          <a:xfrm>
            <a:off x="276372" y="87665"/>
            <a:ext cx="5176200" cy="5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400" u="none" cap="none" strike="noStrike">
                <a:solidFill>
                  <a:schemeClr val="dk1"/>
                </a:solidFill>
              </a:rPr>
              <a:t>Del Amo Alley / Callejón Del Amo</a:t>
            </a:r>
            <a:endParaRPr b="1" sz="1100">
              <a:solidFill>
                <a:schemeClr val="dk1"/>
              </a:solidFill>
            </a:endParaRPr>
          </a:p>
        </p:txBody>
      </p:sp>
      <p:sp>
        <p:nvSpPr>
          <p:cNvPr id="284" name="Google Shape;284;p40"/>
          <p:cNvSpPr txBox="1"/>
          <p:nvPr/>
        </p:nvSpPr>
        <p:spPr>
          <a:xfrm>
            <a:off x="171449" y="3436793"/>
            <a:ext cx="13248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City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Ciudad de Los Ángeles</a:t>
            </a:r>
            <a:endParaRPr b="1" sz="1500">
              <a:solidFill>
                <a:schemeClr val="dk1"/>
              </a:solidFill>
            </a:endParaRPr>
          </a:p>
        </p:txBody>
      </p:sp>
      <p:sp>
        <p:nvSpPr>
          <p:cNvPr id="285" name="Google Shape;285;p40"/>
          <p:cNvSpPr/>
          <p:nvPr/>
        </p:nvSpPr>
        <p:spPr>
          <a:xfrm>
            <a:off x="1052079" y="3538104"/>
            <a:ext cx="444000" cy="202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905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0"/>
          <p:cNvSpPr txBox="1"/>
          <p:nvPr/>
        </p:nvSpPr>
        <p:spPr>
          <a:xfrm>
            <a:off x="54551" y="1402773"/>
            <a:ext cx="11301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County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Condado de Los Ángeles</a:t>
            </a:r>
            <a:endParaRPr b="1" sz="1500">
              <a:solidFill>
                <a:schemeClr val="dk1"/>
              </a:solidFill>
            </a:endParaRPr>
          </a:p>
        </p:txBody>
      </p:sp>
      <p:pic>
        <p:nvPicPr>
          <p:cNvPr id="287" name="Google Shape;287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5108" y="1481941"/>
            <a:ext cx="466385" cy="24691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40"/>
          <p:cNvSpPr txBox="1"/>
          <p:nvPr/>
        </p:nvSpPr>
        <p:spPr>
          <a:xfrm>
            <a:off x="8016695" y="3314188"/>
            <a:ext cx="1039200" cy="17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Property is split between LLC owner &amp; Southern Pacific Rail Line</a:t>
            </a:r>
            <a:endParaRPr sz="1100"/>
          </a:p>
        </p:txBody>
      </p:sp>
      <p:sp>
        <p:nvSpPr>
          <p:cNvPr id="289" name="Google Shape;289;p40"/>
          <p:cNvSpPr/>
          <p:nvPr/>
        </p:nvSpPr>
        <p:spPr>
          <a:xfrm>
            <a:off x="7572772" y="4040765"/>
            <a:ext cx="354300" cy="2103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905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40"/>
          <p:cNvSpPr txBox="1"/>
          <p:nvPr/>
        </p:nvSpPr>
        <p:spPr>
          <a:xfrm>
            <a:off x="7512675" y="68675"/>
            <a:ext cx="1524600" cy="2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highlight>
                  <a:srgbClr val="FF00FF"/>
                </a:highlight>
                <a:latin typeface="Calibri"/>
                <a:ea typeface="Calibri"/>
                <a:cs typeface="Calibri"/>
                <a:sym typeface="Calibri"/>
              </a:rPr>
              <a:t>Del Amo #1</a:t>
            </a:r>
            <a:endParaRPr b="1" sz="1600">
              <a:solidFill>
                <a:schemeClr val="dk1"/>
              </a:solidFill>
              <a:highlight>
                <a:srgbClr val="FF00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40"/>
          <p:cNvSpPr txBox="1"/>
          <p:nvPr/>
        </p:nvSpPr>
        <p:spPr>
          <a:xfrm>
            <a:off x="7998839" y="1591425"/>
            <a:ext cx="1174800" cy="17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La propiedad se divide entre el propietario (una LLC) y la Southern Pacific Rail Line.</a:t>
            </a:r>
            <a:endParaRPr sz="13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8370" y="1322377"/>
            <a:ext cx="6857414" cy="3439257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41"/>
          <p:cNvSpPr/>
          <p:nvPr/>
        </p:nvSpPr>
        <p:spPr>
          <a:xfrm>
            <a:off x="1138139" y="1407382"/>
            <a:ext cx="604692" cy="63774"/>
          </a:xfrm>
          <a:prstGeom prst="flowChartTerminator">
            <a:avLst/>
          </a:prstGeom>
          <a:solidFill>
            <a:schemeClr val="lt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41"/>
          <p:cNvSpPr txBox="1"/>
          <p:nvPr/>
        </p:nvSpPr>
        <p:spPr>
          <a:xfrm>
            <a:off x="675470" y="778670"/>
            <a:ext cx="7982700" cy="7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Home next to an alley and active </a:t>
            </a:r>
            <a:r>
              <a:rPr b="1" lang="en">
                <a:solidFill>
                  <a:schemeClr val="dk1"/>
                </a:solidFill>
              </a:rPr>
              <a:t>automotive</a:t>
            </a:r>
            <a:r>
              <a:rPr b="1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business. / Residencia junto a un callejón y un negocio de automóviles activo.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1"/>
          <p:cNvSpPr/>
          <p:nvPr/>
        </p:nvSpPr>
        <p:spPr>
          <a:xfrm>
            <a:off x="1018370" y="4590184"/>
            <a:ext cx="797400" cy="17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41"/>
          <p:cNvSpPr txBox="1"/>
          <p:nvPr/>
        </p:nvSpPr>
        <p:spPr>
          <a:xfrm>
            <a:off x="7788575" y="8060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highlight>
                  <a:srgbClr val="FF00FF"/>
                </a:highlight>
                <a:latin typeface="Calibri"/>
                <a:ea typeface="Calibri"/>
                <a:cs typeface="Calibri"/>
                <a:sym typeface="Calibri"/>
              </a:rPr>
              <a:t>Del Amo #2</a:t>
            </a:r>
            <a:endParaRPr b="1" sz="1600">
              <a:solidFill>
                <a:schemeClr val="dk1"/>
              </a:solidFill>
              <a:highlight>
                <a:srgbClr val="FF00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8283" y="1138511"/>
            <a:ext cx="7630181" cy="3375705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2"/>
          <p:cNvSpPr/>
          <p:nvPr/>
        </p:nvSpPr>
        <p:spPr>
          <a:xfrm>
            <a:off x="926215" y="3980288"/>
            <a:ext cx="1560300" cy="5259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2"/>
          <p:cNvSpPr txBox="1"/>
          <p:nvPr/>
        </p:nvSpPr>
        <p:spPr>
          <a:xfrm>
            <a:off x="1059369" y="1182217"/>
            <a:ext cx="72366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 spray booth next to residential window. / Cabina de pintura de auto junto a una ventana residencial.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42"/>
          <p:cNvSpPr txBox="1"/>
          <p:nvPr/>
        </p:nvSpPr>
        <p:spPr>
          <a:xfrm>
            <a:off x="7685950" y="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highlight>
                  <a:srgbClr val="FF00FF"/>
                </a:highlight>
                <a:latin typeface="Calibri"/>
                <a:ea typeface="Calibri"/>
                <a:cs typeface="Calibri"/>
                <a:sym typeface="Calibri"/>
              </a:rPr>
              <a:t>Del Amo #3</a:t>
            </a:r>
            <a:endParaRPr b="1" sz="1600">
              <a:solidFill>
                <a:schemeClr val="dk1"/>
              </a:solidFill>
              <a:highlight>
                <a:srgbClr val="FF00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43" title="Screenshot 2026-04-09 at 9.57.04 AM.png"/>
          <p:cNvPicPr preferRelativeResize="0"/>
          <p:nvPr/>
        </p:nvPicPr>
        <p:blipFill rotWithShape="1">
          <a:blip r:embed="rId3">
            <a:alphaModFix/>
          </a:blip>
          <a:srcRect b="1256" l="0" r="0" t="1383"/>
          <a:stretch/>
        </p:blipFill>
        <p:spPr>
          <a:xfrm>
            <a:off x="553925" y="322375"/>
            <a:ext cx="3572251" cy="46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43" title="Screenshot 2026-04-09 at 9.57.48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7500" y="314313"/>
            <a:ext cx="2595143" cy="4668724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43"/>
          <p:cNvSpPr txBox="1"/>
          <p:nvPr/>
        </p:nvSpPr>
        <p:spPr>
          <a:xfrm>
            <a:off x="7671300" y="168525"/>
            <a:ext cx="1362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highlight>
                  <a:srgbClr val="9900FF"/>
                </a:highlight>
                <a:latin typeface="Calibri"/>
                <a:ea typeface="Calibri"/>
                <a:cs typeface="Calibri"/>
                <a:sym typeface="Calibri"/>
              </a:rPr>
              <a:t>DAAC #1</a:t>
            </a:r>
            <a:endParaRPr sz="1600">
              <a:solidFill>
                <a:schemeClr val="dk1"/>
              </a:solidFill>
              <a:highlight>
                <a:srgbClr val="9900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/>
          <p:nvPr/>
        </p:nvSpPr>
        <p:spPr>
          <a:xfrm>
            <a:off x="800075" y="1373400"/>
            <a:ext cx="7886700" cy="2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Moderator Introduction/</a:t>
            </a:r>
            <a:r>
              <a:rPr b="1" lang="en"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Introducción de Moderadora</a:t>
            </a:r>
            <a:endParaRPr sz="500"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Tahoma"/>
                <a:ea typeface="Tahoma"/>
                <a:cs typeface="Tahoma"/>
                <a:sym typeface="Tahoma"/>
              </a:rPr>
              <a:t>Jessica Brown, Los Angeles City Attorney</a:t>
            </a:r>
            <a:endParaRPr sz="500"/>
          </a:p>
          <a:p>
            <a:pPr indent="0" lvl="0" marL="0" marR="0" rtl="0" algn="just">
              <a:lnSpc>
                <a:spcPct val="1254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lnSpc>
                <a:spcPct val="113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Tahoma"/>
                <a:ea typeface="Tahoma"/>
                <a:cs typeface="Tahoma"/>
                <a:sym typeface="Tahoma"/>
              </a:rPr>
              <a:t>Jessica Brown, Fiscal de la Ciudad de Los Ángeles</a:t>
            </a:r>
            <a:endParaRPr b="1"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lnSpc>
                <a:spcPct val="113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  <a:p>
            <a:pPr indent="0" lvl="0" marL="0" marR="0" rtl="0" algn="just">
              <a:lnSpc>
                <a:spcPct val="1317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141" name="Google Shape;141;p26"/>
          <p:cNvGrpSpPr/>
          <p:nvPr/>
        </p:nvGrpSpPr>
        <p:grpSpPr>
          <a:xfrm>
            <a:off x="800066" y="2574093"/>
            <a:ext cx="7762928" cy="88049"/>
            <a:chOff x="2307082" y="184785"/>
            <a:chExt cx="12822808" cy="145415"/>
          </a:xfrm>
        </p:grpSpPr>
        <p:sp>
          <p:nvSpPr>
            <p:cNvPr id="142" name="Google Shape;142;p26"/>
            <p:cNvSpPr/>
            <p:nvPr/>
          </p:nvSpPr>
          <p:spPr>
            <a:xfrm>
              <a:off x="2322957" y="200660"/>
              <a:ext cx="12791058" cy="113665"/>
            </a:xfrm>
            <a:custGeom>
              <a:rect b="b" l="l" r="r" t="t"/>
              <a:pathLst>
                <a:path extrusionOk="0" h="113665" w="12791058">
                  <a:moveTo>
                    <a:pt x="0" y="0"/>
                  </a:moveTo>
                  <a:lnTo>
                    <a:pt x="12791058" y="0"/>
                  </a:lnTo>
                  <a:lnTo>
                    <a:pt x="12791058" y="113665"/>
                  </a:lnTo>
                  <a:lnTo>
                    <a:pt x="0" y="113665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</p:sp>
        <p:sp>
          <p:nvSpPr>
            <p:cNvPr id="143" name="Google Shape;143;p26"/>
            <p:cNvSpPr/>
            <p:nvPr/>
          </p:nvSpPr>
          <p:spPr>
            <a:xfrm>
              <a:off x="2307082" y="184785"/>
              <a:ext cx="12822808" cy="145415"/>
            </a:xfrm>
            <a:custGeom>
              <a:rect b="b" l="l" r="r" t="t"/>
              <a:pathLst>
                <a:path extrusionOk="0" h="145415" w="12822808">
                  <a:moveTo>
                    <a:pt x="15875" y="0"/>
                  </a:moveTo>
                  <a:lnTo>
                    <a:pt x="12806933" y="0"/>
                  </a:lnTo>
                  <a:cubicBezTo>
                    <a:pt x="12815697" y="0"/>
                    <a:pt x="12822808" y="7112"/>
                    <a:pt x="12822808" y="15875"/>
                  </a:cubicBezTo>
                  <a:lnTo>
                    <a:pt x="12822808" y="129540"/>
                  </a:lnTo>
                  <a:cubicBezTo>
                    <a:pt x="12822808" y="138303"/>
                    <a:pt x="12815697" y="145415"/>
                    <a:pt x="12806933" y="145415"/>
                  </a:cubicBezTo>
                  <a:lnTo>
                    <a:pt x="15875" y="145415"/>
                  </a:lnTo>
                  <a:cubicBezTo>
                    <a:pt x="7112" y="145415"/>
                    <a:pt x="0" y="138303"/>
                    <a:pt x="0" y="129540"/>
                  </a:cubicBezTo>
                  <a:lnTo>
                    <a:pt x="0" y="15875"/>
                  </a:lnTo>
                  <a:cubicBezTo>
                    <a:pt x="0" y="7112"/>
                    <a:pt x="7112" y="0"/>
                    <a:pt x="15875" y="0"/>
                  </a:cubicBezTo>
                  <a:moveTo>
                    <a:pt x="15875" y="31750"/>
                  </a:moveTo>
                  <a:lnTo>
                    <a:pt x="15875" y="15875"/>
                  </a:lnTo>
                  <a:lnTo>
                    <a:pt x="31750" y="15875"/>
                  </a:lnTo>
                  <a:lnTo>
                    <a:pt x="31750" y="129540"/>
                  </a:lnTo>
                  <a:lnTo>
                    <a:pt x="15875" y="129540"/>
                  </a:lnTo>
                  <a:lnTo>
                    <a:pt x="15875" y="113792"/>
                  </a:lnTo>
                  <a:lnTo>
                    <a:pt x="12806933" y="113792"/>
                  </a:lnTo>
                  <a:lnTo>
                    <a:pt x="12806933" y="129667"/>
                  </a:lnTo>
                  <a:lnTo>
                    <a:pt x="12791058" y="129667"/>
                  </a:lnTo>
                  <a:lnTo>
                    <a:pt x="12791058" y="15875"/>
                  </a:lnTo>
                  <a:lnTo>
                    <a:pt x="12806933" y="15875"/>
                  </a:lnTo>
                  <a:lnTo>
                    <a:pt x="12806933" y="31750"/>
                  </a:lnTo>
                  <a:lnTo>
                    <a:pt x="15875" y="31750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  <p:txBody>
            <a:bodyPr anchorCtr="0" anchor="ctr" bIns="73825" lIns="73825" spcFirstLastPara="1" rIns="73825" wrap="square" tIns="73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4"/>
          <p:cNvSpPr txBox="1"/>
          <p:nvPr/>
        </p:nvSpPr>
        <p:spPr>
          <a:xfrm>
            <a:off x="7744550" y="10257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highlight>
                  <a:srgbClr val="9900FF"/>
                </a:highlight>
                <a:latin typeface="Calibri"/>
                <a:ea typeface="Calibri"/>
                <a:cs typeface="Calibri"/>
                <a:sym typeface="Calibri"/>
              </a:rPr>
              <a:t>DAAC #2</a:t>
            </a:r>
            <a:endParaRPr sz="1600">
              <a:solidFill>
                <a:schemeClr val="dk1"/>
              </a:solidFill>
              <a:highlight>
                <a:srgbClr val="9900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44" title="Screenshot 2026-04-09 at 9.58.50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3850" y="196350"/>
            <a:ext cx="2702202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5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sp>
        <p:nvSpPr>
          <p:cNvPr id="332" name="Google Shape;332;p45"/>
          <p:cNvSpPr txBox="1"/>
          <p:nvPr/>
        </p:nvSpPr>
        <p:spPr>
          <a:xfrm>
            <a:off x="648095" y="1014828"/>
            <a:ext cx="7744200" cy="31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Tahoma"/>
                <a:ea typeface="Tahoma"/>
                <a:cs typeface="Tahoma"/>
                <a:sym typeface="Tahoma"/>
              </a:rPr>
              <a:t>Panel Discussion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Tahoma"/>
                <a:ea typeface="Tahoma"/>
                <a:cs typeface="Tahoma"/>
                <a:sym typeface="Tahoma"/>
              </a:rPr>
              <a:t>Mesa redonda</a:t>
            </a:r>
            <a:endParaRPr sz="700"/>
          </a:p>
        </p:txBody>
      </p:sp>
      <p:grpSp>
        <p:nvGrpSpPr>
          <p:cNvPr id="333" name="Google Shape;333;p45"/>
          <p:cNvGrpSpPr/>
          <p:nvPr/>
        </p:nvGrpSpPr>
        <p:grpSpPr>
          <a:xfrm>
            <a:off x="2443234" y="2545422"/>
            <a:ext cx="4153948" cy="52673"/>
            <a:chOff x="1992249" y="176784"/>
            <a:chExt cx="11077194" cy="140462"/>
          </a:xfrm>
        </p:grpSpPr>
        <p:sp>
          <p:nvSpPr>
            <p:cNvPr id="334" name="Google Shape;334;p45"/>
            <p:cNvSpPr/>
            <p:nvPr/>
          </p:nvSpPr>
          <p:spPr>
            <a:xfrm>
              <a:off x="2008124" y="192659"/>
              <a:ext cx="11045444" cy="108712"/>
            </a:xfrm>
            <a:custGeom>
              <a:rect b="b" l="l" r="r" t="t"/>
              <a:pathLst>
                <a:path extrusionOk="0" h="108712" w="11045444">
                  <a:moveTo>
                    <a:pt x="0" y="0"/>
                  </a:moveTo>
                  <a:lnTo>
                    <a:pt x="11045444" y="0"/>
                  </a:lnTo>
                  <a:lnTo>
                    <a:pt x="11045444" y="108712"/>
                  </a:lnTo>
                  <a:lnTo>
                    <a:pt x="0" y="108712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</p:sp>
        <p:sp>
          <p:nvSpPr>
            <p:cNvPr id="335" name="Google Shape;335;p45"/>
            <p:cNvSpPr/>
            <p:nvPr/>
          </p:nvSpPr>
          <p:spPr>
            <a:xfrm>
              <a:off x="1992249" y="176784"/>
              <a:ext cx="11077194" cy="140462"/>
            </a:xfrm>
            <a:custGeom>
              <a:rect b="b" l="l" r="r" t="t"/>
              <a:pathLst>
                <a:path extrusionOk="0" h="140462" w="11077194">
                  <a:moveTo>
                    <a:pt x="15875" y="0"/>
                  </a:moveTo>
                  <a:lnTo>
                    <a:pt x="11061319" y="0"/>
                  </a:lnTo>
                  <a:cubicBezTo>
                    <a:pt x="11070082" y="0"/>
                    <a:pt x="11077194" y="7112"/>
                    <a:pt x="11077194" y="15875"/>
                  </a:cubicBezTo>
                  <a:lnTo>
                    <a:pt x="11077194" y="124587"/>
                  </a:lnTo>
                  <a:cubicBezTo>
                    <a:pt x="11077194" y="133350"/>
                    <a:pt x="11070082" y="140462"/>
                    <a:pt x="11061319" y="140462"/>
                  </a:cubicBezTo>
                  <a:lnTo>
                    <a:pt x="15875" y="140462"/>
                  </a:lnTo>
                  <a:cubicBezTo>
                    <a:pt x="7112" y="140462"/>
                    <a:pt x="0" y="133350"/>
                    <a:pt x="0" y="124587"/>
                  </a:cubicBezTo>
                  <a:lnTo>
                    <a:pt x="0" y="15875"/>
                  </a:lnTo>
                  <a:cubicBezTo>
                    <a:pt x="0" y="7112"/>
                    <a:pt x="7112" y="0"/>
                    <a:pt x="15875" y="0"/>
                  </a:cubicBezTo>
                  <a:moveTo>
                    <a:pt x="15875" y="31750"/>
                  </a:moveTo>
                  <a:lnTo>
                    <a:pt x="15875" y="15875"/>
                  </a:lnTo>
                  <a:lnTo>
                    <a:pt x="31750" y="15875"/>
                  </a:lnTo>
                  <a:lnTo>
                    <a:pt x="31750" y="124587"/>
                  </a:lnTo>
                  <a:lnTo>
                    <a:pt x="15875" y="124587"/>
                  </a:lnTo>
                  <a:lnTo>
                    <a:pt x="15875" y="108839"/>
                  </a:lnTo>
                  <a:lnTo>
                    <a:pt x="11061319" y="108839"/>
                  </a:lnTo>
                  <a:lnTo>
                    <a:pt x="11061319" y="124714"/>
                  </a:lnTo>
                  <a:lnTo>
                    <a:pt x="11045444" y="124714"/>
                  </a:lnTo>
                  <a:lnTo>
                    <a:pt x="11045444" y="15875"/>
                  </a:lnTo>
                  <a:lnTo>
                    <a:pt x="11061319" y="15875"/>
                  </a:lnTo>
                  <a:lnTo>
                    <a:pt x="11061319" y="31750"/>
                  </a:lnTo>
                  <a:lnTo>
                    <a:pt x="15875" y="31750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6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sp>
        <p:nvSpPr>
          <p:cNvPr id="345" name="Google Shape;345;p46"/>
          <p:cNvSpPr txBox="1"/>
          <p:nvPr/>
        </p:nvSpPr>
        <p:spPr>
          <a:xfrm>
            <a:off x="648095" y="1239728"/>
            <a:ext cx="7744200" cy="335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Tahoma"/>
                <a:ea typeface="Tahoma"/>
                <a:cs typeface="Tahoma"/>
                <a:sym typeface="Tahoma"/>
              </a:rPr>
              <a:t>Audience Question &amp; Answer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Tahoma"/>
                <a:ea typeface="Tahoma"/>
                <a:cs typeface="Tahoma"/>
                <a:sym typeface="Tahoma"/>
              </a:rPr>
              <a:t>Preguntas y respuestas del público</a:t>
            </a:r>
            <a:endParaRPr b="0" i="0" sz="44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grpSp>
        <p:nvGrpSpPr>
          <p:cNvPr id="346" name="Google Shape;346;p46"/>
          <p:cNvGrpSpPr/>
          <p:nvPr/>
        </p:nvGrpSpPr>
        <p:grpSpPr>
          <a:xfrm>
            <a:off x="2443234" y="2545422"/>
            <a:ext cx="4153948" cy="52673"/>
            <a:chOff x="1992249" y="176784"/>
            <a:chExt cx="11077194" cy="140462"/>
          </a:xfrm>
        </p:grpSpPr>
        <p:sp>
          <p:nvSpPr>
            <p:cNvPr id="347" name="Google Shape;347;p46"/>
            <p:cNvSpPr/>
            <p:nvPr/>
          </p:nvSpPr>
          <p:spPr>
            <a:xfrm>
              <a:off x="2008124" y="192659"/>
              <a:ext cx="11045444" cy="108712"/>
            </a:xfrm>
            <a:custGeom>
              <a:rect b="b" l="l" r="r" t="t"/>
              <a:pathLst>
                <a:path extrusionOk="0" h="108712" w="11045444">
                  <a:moveTo>
                    <a:pt x="0" y="0"/>
                  </a:moveTo>
                  <a:lnTo>
                    <a:pt x="11045444" y="0"/>
                  </a:lnTo>
                  <a:lnTo>
                    <a:pt x="11045444" y="108712"/>
                  </a:lnTo>
                  <a:lnTo>
                    <a:pt x="0" y="108712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</p:sp>
        <p:sp>
          <p:nvSpPr>
            <p:cNvPr id="348" name="Google Shape;348;p46"/>
            <p:cNvSpPr/>
            <p:nvPr/>
          </p:nvSpPr>
          <p:spPr>
            <a:xfrm>
              <a:off x="1992249" y="176784"/>
              <a:ext cx="11077194" cy="140462"/>
            </a:xfrm>
            <a:custGeom>
              <a:rect b="b" l="l" r="r" t="t"/>
              <a:pathLst>
                <a:path extrusionOk="0" h="140462" w="11077194">
                  <a:moveTo>
                    <a:pt x="15875" y="0"/>
                  </a:moveTo>
                  <a:lnTo>
                    <a:pt x="11061319" y="0"/>
                  </a:lnTo>
                  <a:cubicBezTo>
                    <a:pt x="11070082" y="0"/>
                    <a:pt x="11077194" y="7112"/>
                    <a:pt x="11077194" y="15875"/>
                  </a:cubicBezTo>
                  <a:lnTo>
                    <a:pt x="11077194" y="124587"/>
                  </a:lnTo>
                  <a:cubicBezTo>
                    <a:pt x="11077194" y="133350"/>
                    <a:pt x="11070082" y="140462"/>
                    <a:pt x="11061319" y="140462"/>
                  </a:cubicBezTo>
                  <a:lnTo>
                    <a:pt x="15875" y="140462"/>
                  </a:lnTo>
                  <a:cubicBezTo>
                    <a:pt x="7112" y="140462"/>
                    <a:pt x="0" y="133350"/>
                    <a:pt x="0" y="124587"/>
                  </a:cubicBezTo>
                  <a:lnTo>
                    <a:pt x="0" y="15875"/>
                  </a:lnTo>
                  <a:cubicBezTo>
                    <a:pt x="0" y="7112"/>
                    <a:pt x="7112" y="0"/>
                    <a:pt x="15875" y="0"/>
                  </a:cubicBezTo>
                  <a:moveTo>
                    <a:pt x="15875" y="31750"/>
                  </a:moveTo>
                  <a:lnTo>
                    <a:pt x="15875" y="15875"/>
                  </a:lnTo>
                  <a:lnTo>
                    <a:pt x="31750" y="15875"/>
                  </a:lnTo>
                  <a:lnTo>
                    <a:pt x="31750" y="124587"/>
                  </a:lnTo>
                  <a:lnTo>
                    <a:pt x="15875" y="124587"/>
                  </a:lnTo>
                  <a:lnTo>
                    <a:pt x="15875" y="108839"/>
                  </a:lnTo>
                  <a:lnTo>
                    <a:pt x="11061319" y="108839"/>
                  </a:lnTo>
                  <a:lnTo>
                    <a:pt x="11061319" y="124714"/>
                  </a:lnTo>
                  <a:lnTo>
                    <a:pt x="11045444" y="124714"/>
                  </a:lnTo>
                  <a:lnTo>
                    <a:pt x="11045444" y="15875"/>
                  </a:lnTo>
                  <a:lnTo>
                    <a:pt x="11061319" y="15875"/>
                  </a:lnTo>
                  <a:lnTo>
                    <a:pt x="11061319" y="31750"/>
                  </a:lnTo>
                  <a:lnTo>
                    <a:pt x="15875" y="31750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7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sp>
        <p:nvSpPr>
          <p:cNvPr id="358" name="Google Shape;358;p47"/>
          <p:cNvSpPr txBox="1"/>
          <p:nvPr/>
        </p:nvSpPr>
        <p:spPr>
          <a:xfrm>
            <a:off x="648095" y="1014828"/>
            <a:ext cx="7744200" cy="31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Tahoma"/>
                <a:ea typeface="Tahoma"/>
                <a:cs typeface="Tahoma"/>
                <a:sym typeface="Tahoma"/>
              </a:rPr>
              <a:t>Wrapping Up the Discussion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Tahoma"/>
                <a:ea typeface="Tahoma"/>
                <a:cs typeface="Tahoma"/>
                <a:sym typeface="Tahoma"/>
              </a:rPr>
              <a:t>Concluir la discusión</a:t>
            </a:r>
            <a:endParaRPr sz="700"/>
          </a:p>
        </p:txBody>
      </p:sp>
      <p:grpSp>
        <p:nvGrpSpPr>
          <p:cNvPr id="359" name="Google Shape;359;p47"/>
          <p:cNvGrpSpPr/>
          <p:nvPr/>
        </p:nvGrpSpPr>
        <p:grpSpPr>
          <a:xfrm>
            <a:off x="2443234" y="2545422"/>
            <a:ext cx="4153948" cy="52673"/>
            <a:chOff x="1992249" y="176784"/>
            <a:chExt cx="11077194" cy="140462"/>
          </a:xfrm>
        </p:grpSpPr>
        <p:sp>
          <p:nvSpPr>
            <p:cNvPr id="360" name="Google Shape;360;p47"/>
            <p:cNvSpPr/>
            <p:nvPr/>
          </p:nvSpPr>
          <p:spPr>
            <a:xfrm>
              <a:off x="2008124" y="192659"/>
              <a:ext cx="11045444" cy="108712"/>
            </a:xfrm>
            <a:custGeom>
              <a:rect b="b" l="l" r="r" t="t"/>
              <a:pathLst>
                <a:path extrusionOk="0" h="108712" w="11045444">
                  <a:moveTo>
                    <a:pt x="0" y="0"/>
                  </a:moveTo>
                  <a:lnTo>
                    <a:pt x="11045444" y="0"/>
                  </a:lnTo>
                  <a:lnTo>
                    <a:pt x="11045444" y="108712"/>
                  </a:lnTo>
                  <a:lnTo>
                    <a:pt x="0" y="108712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</p:sp>
        <p:sp>
          <p:nvSpPr>
            <p:cNvPr id="361" name="Google Shape;361;p47"/>
            <p:cNvSpPr/>
            <p:nvPr/>
          </p:nvSpPr>
          <p:spPr>
            <a:xfrm>
              <a:off x="1992249" y="176784"/>
              <a:ext cx="11077194" cy="140462"/>
            </a:xfrm>
            <a:custGeom>
              <a:rect b="b" l="l" r="r" t="t"/>
              <a:pathLst>
                <a:path extrusionOk="0" h="140462" w="11077194">
                  <a:moveTo>
                    <a:pt x="15875" y="0"/>
                  </a:moveTo>
                  <a:lnTo>
                    <a:pt x="11061319" y="0"/>
                  </a:lnTo>
                  <a:cubicBezTo>
                    <a:pt x="11070082" y="0"/>
                    <a:pt x="11077194" y="7112"/>
                    <a:pt x="11077194" y="15875"/>
                  </a:cubicBezTo>
                  <a:lnTo>
                    <a:pt x="11077194" y="124587"/>
                  </a:lnTo>
                  <a:cubicBezTo>
                    <a:pt x="11077194" y="133350"/>
                    <a:pt x="11070082" y="140462"/>
                    <a:pt x="11061319" y="140462"/>
                  </a:cubicBezTo>
                  <a:lnTo>
                    <a:pt x="15875" y="140462"/>
                  </a:lnTo>
                  <a:cubicBezTo>
                    <a:pt x="7112" y="140462"/>
                    <a:pt x="0" y="133350"/>
                    <a:pt x="0" y="124587"/>
                  </a:cubicBezTo>
                  <a:lnTo>
                    <a:pt x="0" y="15875"/>
                  </a:lnTo>
                  <a:cubicBezTo>
                    <a:pt x="0" y="7112"/>
                    <a:pt x="7112" y="0"/>
                    <a:pt x="15875" y="0"/>
                  </a:cubicBezTo>
                  <a:moveTo>
                    <a:pt x="15875" y="31750"/>
                  </a:moveTo>
                  <a:lnTo>
                    <a:pt x="15875" y="15875"/>
                  </a:lnTo>
                  <a:lnTo>
                    <a:pt x="31750" y="15875"/>
                  </a:lnTo>
                  <a:lnTo>
                    <a:pt x="31750" y="124587"/>
                  </a:lnTo>
                  <a:lnTo>
                    <a:pt x="15875" y="124587"/>
                  </a:lnTo>
                  <a:lnTo>
                    <a:pt x="15875" y="108839"/>
                  </a:lnTo>
                  <a:lnTo>
                    <a:pt x="11061319" y="108839"/>
                  </a:lnTo>
                  <a:lnTo>
                    <a:pt x="11061319" y="124714"/>
                  </a:lnTo>
                  <a:lnTo>
                    <a:pt x="11045444" y="124714"/>
                  </a:lnTo>
                  <a:lnTo>
                    <a:pt x="11045444" y="15875"/>
                  </a:lnTo>
                  <a:lnTo>
                    <a:pt x="11061319" y="15875"/>
                  </a:lnTo>
                  <a:lnTo>
                    <a:pt x="11061319" y="31750"/>
                  </a:lnTo>
                  <a:lnTo>
                    <a:pt x="15875" y="31750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sp>
        <p:nvSpPr>
          <p:cNvPr id="153" name="Google Shape;153;p27"/>
          <p:cNvSpPr txBox="1"/>
          <p:nvPr/>
        </p:nvSpPr>
        <p:spPr>
          <a:xfrm>
            <a:off x="648095" y="1014828"/>
            <a:ext cx="7744200" cy="31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Tahoma"/>
                <a:ea typeface="Tahoma"/>
                <a:cs typeface="Tahoma"/>
                <a:sym typeface="Tahoma"/>
              </a:rPr>
              <a:t>Panel Overview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Tahoma"/>
                <a:ea typeface="Tahoma"/>
                <a:cs typeface="Tahoma"/>
                <a:sym typeface="Tahoma"/>
              </a:rPr>
              <a:t>Resumen del panel</a:t>
            </a:r>
            <a:endParaRPr sz="700"/>
          </a:p>
        </p:txBody>
      </p:sp>
      <p:grpSp>
        <p:nvGrpSpPr>
          <p:cNvPr id="154" name="Google Shape;154;p27"/>
          <p:cNvGrpSpPr/>
          <p:nvPr/>
        </p:nvGrpSpPr>
        <p:grpSpPr>
          <a:xfrm>
            <a:off x="2443234" y="2545422"/>
            <a:ext cx="4153948" cy="52673"/>
            <a:chOff x="1992249" y="176784"/>
            <a:chExt cx="11077194" cy="140462"/>
          </a:xfrm>
        </p:grpSpPr>
        <p:sp>
          <p:nvSpPr>
            <p:cNvPr id="155" name="Google Shape;155;p27"/>
            <p:cNvSpPr/>
            <p:nvPr/>
          </p:nvSpPr>
          <p:spPr>
            <a:xfrm>
              <a:off x="2008124" y="192659"/>
              <a:ext cx="11045444" cy="108712"/>
            </a:xfrm>
            <a:custGeom>
              <a:rect b="b" l="l" r="r" t="t"/>
              <a:pathLst>
                <a:path extrusionOk="0" h="108712" w="11045444">
                  <a:moveTo>
                    <a:pt x="0" y="0"/>
                  </a:moveTo>
                  <a:lnTo>
                    <a:pt x="11045444" y="0"/>
                  </a:lnTo>
                  <a:lnTo>
                    <a:pt x="11045444" y="108712"/>
                  </a:lnTo>
                  <a:lnTo>
                    <a:pt x="0" y="108712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</p:sp>
        <p:sp>
          <p:nvSpPr>
            <p:cNvPr id="156" name="Google Shape;156;p27"/>
            <p:cNvSpPr/>
            <p:nvPr/>
          </p:nvSpPr>
          <p:spPr>
            <a:xfrm>
              <a:off x="1992249" y="176784"/>
              <a:ext cx="11077194" cy="140462"/>
            </a:xfrm>
            <a:custGeom>
              <a:rect b="b" l="l" r="r" t="t"/>
              <a:pathLst>
                <a:path extrusionOk="0" h="140462" w="11077194">
                  <a:moveTo>
                    <a:pt x="15875" y="0"/>
                  </a:moveTo>
                  <a:lnTo>
                    <a:pt x="11061319" y="0"/>
                  </a:lnTo>
                  <a:cubicBezTo>
                    <a:pt x="11070082" y="0"/>
                    <a:pt x="11077194" y="7112"/>
                    <a:pt x="11077194" y="15875"/>
                  </a:cubicBezTo>
                  <a:lnTo>
                    <a:pt x="11077194" y="124587"/>
                  </a:lnTo>
                  <a:cubicBezTo>
                    <a:pt x="11077194" y="133350"/>
                    <a:pt x="11070082" y="140462"/>
                    <a:pt x="11061319" y="140462"/>
                  </a:cubicBezTo>
                  <a:lnTo>
                    <a:pt x="15875" y="140462"/>
                  </a:lnTo>
                  <a:cubicBezTo>
                    <a:pt x="7112" y="140462"/>
                    <a:pt x="0" y="133350"/>
                    <a:pt x="0" y="124587"/>
                  </a:cubicBezTo>
                  <a:lnTo>
                    <a:pt x="0" y="15875"/>
                  </a:lnTo>
                  <a:cubicBezTo>
                    <a:pt x="0" y="7112"/>
                    <a:pt x="7112" y="0"/>
                    <a:pt x="15875" y="0"/>
                  </a:cubicBezTo>
                  <a:moveTo>
                    <a:pt x="15875" y="31750"/>
                  </a:moveTo>
                  <a:lnTo>
                    <a:pt x="15875" y="15875"/>
                  </a:lnTo>
                  <a:lnTo>
                    <a:pt x="31750" y="15875"/>
                  </a:lnTo>
                  <a:lnTo>
                    <a:pt x="31750" y="124587"/>
                  </a:lnTo>
                  <a:lnTo>
                    <a:pt x="15875" y="124587"/>
                  </a:lnTo>
                  <a:lnTo>
                    <a:pt x="15875" y="108839"/>
                  </a:lnTo>
                  <a:lnTo>
                    <a:pt x="11061319" y="108839"/>
                  </a:lnTo>
                  <a:lnTo>
                    <a:pt x="11061319" y="124714"/>
                  </a:lnTo>
                  <a:lnTo>
                    <a:pt x="11045444" y="124714"/>
                  </a:lnTo>
                  <a:lnTo>
                    <a:pt x="11045444" y="15875"/>
                  </a:lnTo>
                  <a:lnTo>
                    <a:pt x="11061319" y="15875"/>
                  </a:lnTo>
                  <a:lnTo>
                    <a:pt x="11061319" y="31750"/>
                  </a:lnTo>
                  <a:lnTo>
                    <a:pt x="15875" y="31750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8"/>
          <p:cNvSpPr txBox="1"/>
          <p:nvPr/>
        </p:nvSpPr>
        <p:spPr>
          <a:xfrm>
            <a:off x="322575" y="1342200"/>
            <a:ext cx="8591100" cy="35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1">
                <a:latin typeface="Tahoma"/>
                <a:ea typeface="Tahoma"/>
                <a:cs typeface="Tahoma"/>
                <a:sym typeface="Tahoma"/>
              </a:rPr>
              <a:t>Dan Wright, </a:t>
            </a:r>
            <a:r>
              <a:rPr b="1" lang="en" sz="1701">
                <a:latin typeface="Tahoma"/>
                <a:ea typeface="Tahoma"/>
                <a:cs typeface="Tahoma"/>
                <a:sym typeface="Tahoma"/>
              </a:rPr>
              <a:t>Attorney, Los Angeles District Attorney's Office </a:t>
            </a:r>
            <a:endParaRPr b="1" sz="1701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1">
                <a:latin typeface="Tahoma"/>
                <a:ea typeface="Tahoma"/>
                <a:cs typeface="Tahoma"/>
                <a:sym typeface="Tahoma"/>
              </a:rPr>
              <a:t>Abogado, Oficina del Fiscal de Distrito de Los Ángeles</a:t>
            </a:r>
            <a:endParaRPr b="1" sz="1701">
              <a:latin typeface="Tahoma"/>
              <a:ea typeface="Tahoma"/>
              <a:cs typeface="Tahoma"/>
              <a:sym typeface="Tahoma"/>
            </a:endParaRPr>
          </a:p>
          <a:p>
            <a:pPr indent="-336633" lvl="0" marL="45720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SzPts val="1701"/>
              <a:buFont typeface="Tahoma"/>
              <a:buChar char="●"/>
            </a:pPr>
            <a:r>
              <a:rPr lang="en" sz="1701">
                <a:latin typeface="Tahoma"/>
                <a:ea typeface="Tahoma"/>
                <a:cs typeface="Tahoma"/>
                <a:sym typeface="Tahoma"/>
              </a:rPr>
              <a:t>Discussing Atlas Iron and Metal Corp.</a:t>
            </a:r>
            <a:endParaRPr sz="1701">
              <a:latin typeface="Tahoma"/>
              <a:ea typeface="Tahoma"/>
              <a:cs typeface="Tahoma"/>
              <a:sym typeface="Tahoma"/>
            </a:endParaRPr>
          </a:p>
          <a:p>
            <a:pPr indent="-336633" lvl="0" marL="45720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SzPts val="1701"/>
              <a:buFont typeface="Tahoma"/>
              <a:buChar char="●"/>
            </a:pPr>
            <a:r>
              <a:rPr lang="en" sz="1701">
                <a:latin typeface="Tahoma"/>
                <a:ea typeface="Tahoma"/>
                <a:cs typeface="Tahoma"/>
                <a:sym typeface="Tahoma"/>
              </a:rPr>
              <a:t>Discusión sobre la Atlas Iron and Metal Corp.</a:t>
            </a:r>
            <a:endParaRPr sz="1701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1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1">
                <a:latin typeface="Tahoma"/>
                <a:ea typeface="Tahoma"/>
                <a:cs typeface="Tahoma"/>
                <a:sym typeface="Tahoma"/>
              </a:rPr>
              <a:t>Christine De Rosa, Program Manager in the Office of Environmental Justice and Climate Health (OEJCH), LA County  Department of Public Health (DPH)</a:t>
            </a:r>
            <a:endParaRPr b="1" sz="1701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1">
                <a:latin typeface="Tahoma"/>
                <a:ea typeface="Tahoma"/>
                <a:cs typeface="Tahoma"/>
                <a:sym typeface="Tahoma"/>
              </a:rPr>
              <a:t>Gerente de Programas en la Oficina de Justicia Ambiental y Salud Climática (OEJCH), LA County Departamento de Salud Pública (DPH)</a:t>
            </a:r>
            <a:endParaRPr b="1" sz="1701">
              <a:latin typeface="Tahoma"/>
              <a:ea typeface="Tahoma"/>
              <a:cs typeface="Tahoma"/>
              <a:sym typeface="Tahoma"/>
            </a:endParaRPr>
          </a:p>
          <a:p>
            <a:pPr indent="-336633" lvl="0" marL="457200" marR="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SzPts val="1701"/>
              <a:buFont typeface="Tahoma"/>
              <a:buChar char="●"/>
            </a:pPr>
            <a:r>
              <a:rPr lang="en" sz="1701">
                <a:latin typeface="Tahoma"/>
                <a:ea typeface="Tahoma"/>
                <a:cs typeface="Tahoma"/>
                <a:sym typeface="Tahoma"/>
              </a:rPr>
              <a:t>Discussing AllenCo Energy Inc.</a:t>
            </a:r>
            <a:endParaRPr sz="1701">
              <a:latin typeface="Tahoma"/>
              <a:ea typeface="Tahoma"/>
              <a:cs typeface="Tahoma"/>
              <a:sym typeface="Tahoma"/>
            </a:endParaRPr>
          </a:p>
          <a:p>
            <a:pPr indent="-336633" lvl="0" marL="457200" marR="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SzPts val="1701"/>
              <a:buFont typeface="Tahoma"/>
              <a:buChar char="●"/>
            </a:pPr>
            <a:r>
              <a:rPr lang="en" sz="170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Discusión sobre la</a:t>
            </a:r>
            <a:r>
              <a:rPr lang="en" sz="1701">
                <a:latin typeface="Tahoma"/>
                <a:ea typeface="Tahoma"/>
                <a:cs typeface="Tahoma"/>
                <a:sym typeface="Tahoma"/>
              </a:rPr>
              <a:t> AllenCo Energy Inc.</a:t>
            </a:r>
            <a:endParaRPr sz="1701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01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2" name="Google Shape;162;p28"/>
          <p:cNvSpPr txBox="1"/>
          <p:nvPr/>
        </p:nvSpPr>
        <p:spPr>
          <a:xfrm>
            <a:off x="80700" y="392903"/>
            <a:ext cx="8982600" cy="7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97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Panel Introduction</a:t>
            </a:r>
            <a:endParaRPr b="1" sz="2097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97" u="none" cap="none" strike="noStrik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Introducción al panel</a:t>
            </a:r>
            <a:endParaRPr sz="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9"/>
          <p:cNvSpPr txBox="1"/>
          <p:nvPr/>
        </p:nvSpPr>
        <p:spPr>
          <a:xfrm>
            <a:off x="310775" y="910272"/>
            <a:ext cx="8591100" cy="44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601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Yeira Rodriguez, Community Engagement Lead Office of Environmental Justice &amp; Climate Health, LA County Department of Public Health (DPH)</a:t>
            </a:r>
            <a:endParaRPr b="1" sz="1601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160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La responsable de la Participación Comunitaria, Oficina de Justicia Ambiental y Salud Climática, Condado de Los Angeles Departamento de Salud Pública (DPH)</a:t>
            </a:r>
            <a:endParaRPr b="1" sz="1601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330283" lvl="0" marL="45720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1"/>
              <a:buFont typeface="Tahoma"/>
              <a:buChar char="●"/>
            </a:pPr>
            <a:r>
              <a:rPr lang="en" sz="160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Discussing the Del Amo Action Committee Enforcement Collaboration</a:t>
            </a:r>
            <a:endParaRPr sz="1601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330283" lvl="0" marL="45720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1"/>
              <a:buFont typeface="Tahoma"/>
              <a:buChar char="●"/>
            </a:pPr>
            <a:r>
              <a:rPr lang="en" sz="160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Discusión sobre la colaboración de cumplimiento del Comité de Acción Del Amo.</a:t>
            </a:r>
            <a:endParaRPr sz="1601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60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endParaRPr sz="1601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160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Warren Hawkins, Manager of the Community Outreach and Enforcement Division at the California Air Resources Board - Warren Hawkins, gerente de la División de Alcance Comunitario y Cumplimiento del Consejo de Recursos del Aire de California. (CARB)</a:t>
            </a:r>
            <a:endParaRPr b="1" sz="1601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330283" lvl="0" marL="45720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1"/>
              <a:buFont typeface="Tahoma"/>
              <a:buChar char="●"/>
            </a:pPr>
            <a:r>
              <a:rPr lang="en" sz="160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Discussing the Del Amo Action Committee Enforcement Collaboration</a:t>
            </a:r>
            <a:endParaRPr sz="1601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330283" lvl="0" marL="45720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1"/>
              <a:buFont typeface="Tahoma"/>
              <a:buChar char="●"/>
            </a:pPr>
            <a:r>
              <a:rPr lang="en" sz="160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Discusión sobre la colaboración de cumplimiento del Comité de Acción Del Amo.</a:t>
            </a:r>
            <a:endParaRPr sz="1601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1299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601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1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8" name="Google Shape;168;p29"/>
          <p:cNvSpPr txBox="1"/>
          <p:nvPr/>
        </p:nvSpPr>
        <p:spPr>
          <a:xfrm>
            <a:off x="0" y="289015"/>
            <a:ext cx="8982600" cy="7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97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Panel Introduction</a:t>
            </a:r>
            <a:endParaRPr b="1" sz="2097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97" u="none" cap="none" strike="noStrik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Introducción al panel</a:t>
            </a:r>
            <a:endParaRPr sz="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0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pic>
        <p:nvPicPr>
          <p:cNvPr id="178" name="Google Shape;178;p30" title="Screenshot 2026-04-09 at 9.40.02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275" y="63350"/>
            <a:ext cx="8965448" cy="501680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0"/>
          <p:cNvSpPr txBox="1"/>
          <p:nvPr/>
        </p:nvSpPr>
        <p:spPr>
          <a:xfrm>
            <a:off x="7567625" y="4628450"/>
            <a:ext cx="17646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highlight>
                  <a:srgbClr val="FFFF00"/>
                </a:highlight>
              </a:rPr>
              <a:t>AllenCo</a:t>
            </a:r>
            <a:r>
              <a:rPr lang="en" sz="1900">
                <a:solidFill>
                  <a:schemeClr val="dk1"/>
                </a:solidFill>
                <a:highlight>
                  <a:srgbClr val="FFFF00"/>
                </a:highlight>
              </a:rPr>
              <a:t>. #1</a:t>
            </a:r>
            <a:endParaRPr sz="190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1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sp>
        <p:nvSpPr>
          <p:cNvPr id="189" name="Google Shape;189;p31"/>
          <p:cNvSpPr txBox="1"/>
          <p:nvPr/>
        </p:nvSpPr>
        <p:spPr>
          <a:xfrm>
            <a:off x="7567625" y="4628450"/>
            <a:ext cx="17646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highlight>
                  <a:srgbClr val="FFFF00"/>
                </a:highlight>
              </a:rPr>
              <a:t>AllenCo</a:t>
            </a:r>
            <a:r>
              <a:rPr lang="en" sz="1900">
                <a:solidFill>
                  <a:schemeClr val="dk1"/>
                </a:solidFill>
                <a:highlight>
                  <a:srgbClr val="FFFF00"/>
                </a:highlight>
              </a:rPr>
              <a:t>. #2</a:t>
            </a:r>
            <a:endParaRPr sz="190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  <p:pic>
        <p:nvPicPr>
          <p:cNvPr id="190" name="Google Shape;190;p31" title="Screenshot 2026-04-09 at 9.41.53 AM.png"/>
          <p:cNvPicPr preferRelativeResize="0"/>
          <p:nvPr/>
        </p:nvPicPr>
        <p:blipFill rotWithShape="1">
          <a:blip r:embed="rId4">
            <a:alphaModFix/>
          </a:blip>
          <a:srcRect b="0" l="0" r="912" t="0"/>
          <a:stretch/>
        </p:blipFill>
        <p:spPr>
          <a:xfrm>
            <a:off x="1403050" y="540725"/>
            <a:ext cx="5937950" cy="398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pic>
        <p:nvPicPr>
          <p:cNvPr id="200" name="Google Shape;200;p32" title="Screenshot 2026-04-09 at 9.42.33 AM.png"/>
          <p:cNvPicPr preferRelativeResize="0"/>
          <p:nvPr/>
        </p:nvPicPr>
        <p:blipFill rotWithShape="1">
          <a:blip r:embed="rId4">
            <a:alphaModFix/>
          </a:blip>
          <a:srcRect b="1176" l="0" r="0" t="0"/>
          <a:stretch/>
        </p:blipFill>
        <p:spPr>
          <a:xfrm>
            <a:off x="0" y="0"/>
            <a:ext cx="91440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2"/>
          <p:cNvSpPr txBox="1"/>
          <p:nvPr/>
        </p:nvSpPr>
        <p:spPr>
          <a:xfrm>
            <a:off x="7567625" y="4628450"/>
            <a:ext cx="17646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highlight>
                  <a:srgbClr val="FFFF00"/>
                </a:highlight>
              </a:rPr>
              <a:t>AllenCo</a:t>
            </a:r>
            <a:r>
              <a:rPr lang="en" sz="1900">
                <a:solidFill>
                  <a:schemeClr val="dk1"/>
                </a:solidFill>
                <a:highlight>
                  <a:srgbClr val="FFFF00"/>
                </a:highlight>
              </a:rPr>
              <a:t>. #3</a:t>
            </a:r>
            <a:endParaRPr sz="190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3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pic>
        <p:nvPicPr>
          <p:cNvPr id="211" name="Google Shape;211;p33" title="Screenshot 2026-04-09 at 9.43.24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3289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 txBox="1"/>
          <p:nvPr/>
        </p:nvSpPr>
        <p:spPr>
          <a:xfrm>
            <a:off x="7567625" y="4628450"/>
            <a:ext cx="17646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highlight>
                  <a:srgbClr val="FFFF00"/>
                </a:highlight>
              </a:rPr>
              <a:t>AllenCo</a:t>
            </a:r>
            <a:r>
              <a:rPr lang="en" sz="1900">
                <a:solidFill>
                  <a:schemeClr val="dk1"/>
                </a:solidFill>
                <a:highlight>
                  <a:srgbClr val="FFFF00"/>
                </a:highlight>
              </a:rPr>
              <a:t>. #4</a:t>
            </a:r>
            <a:endParaRPr sz="190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